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21A0AC-A1AD-4B37-AFD9-27531F678D61}">
  <a:tblStyle styleId="{FC21A0AC-A1AD-4B37-AFD9-27531F678D61}" styleName="Table_0">
    <a:wholeTbl>
      <a:tcTxStyle>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301228D-7B14-4992-B939-C991DA47017F}"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55D0A1-9FD5-47E7-A486-1FCF6126F0F9}"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84b6e64f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84b6e64f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84b7077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84b7077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84b7077a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84b7077a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84b7077a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084b7077a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84b7077a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84b7077a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84b7077a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84b7077a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84b7077a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84b7077a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84b7077ad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84b7077ad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84b7077a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84b7077a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84b7077a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84b7077a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84b7077a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84b7077a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84b7077a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84b7077a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84b7077a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84b7077a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84b7077a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84b7077a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84b7077ad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84b7077a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84b7077ad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84b7077ad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84b7077ad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84b7077ad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84b7077ad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84b7077ad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4b7077ad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84b7077ad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84b7077ad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84b7077ad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84b7077ad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84b7077ad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84b7077a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84b7077a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84b7077ad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84b7077ad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84b7077ad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84b7077ad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84b7077a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84b7077a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84b7077a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84b7077a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84b7077ad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84b7077a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84b7077a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84b7077a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84b7077ad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84b7077ad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84b6e64f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84b6e64f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84b6e64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84b6e64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84b6e64f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84b6e64f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84b6e64f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84b6e64f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4b6e64f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84b6e64f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84b6e64f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84b6e64f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84b6e64f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84b6e64f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84b6e64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84b6e64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gif"/><Relationship Id="rId4" Type="http://schemas.openxmlformats.org/officeDocument/2006/relationships/image" Target="../media/image14.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amzn.to/32K9K6d" TargetMode="External"/><Relationship Id="rId4" Type="http://schemas.openxmlformats.org/officeDocument/2006/relationships/hyperlink" Target="https://www.businessofapps.com/data/airbnb-statistics/" TargetMode="External"/><Relationship Id="rId9" Type="http://schemas.openxmlformats.org/officeDocument/2006/relationships/hyperlink" Target="https://amzn.to/2ucStHi" TargetMode="External"/><Relationship Id="rId5" Type="http://schemas.openxmlformats.org/officeDocument/2006/relationships/hyperlink" Target="https://www.kaggle.com/c/airbnb-recruiting-new-user-bookings/overview" TargetMode="External"/><Relationship Id="rId6" Type="http://schemas.openxmlformats.org/officeDocument/2006/relationships/hyperlink" Target="https://infogram.com/airbnb-revenue-1hxr4zx9plzdo6y" TargetMode="External"/><Relationship Id="rId7" Type="http://schemas.openxmlformats.org/officeDocument/2006/relationships/hyperlink" Target="https://www.kaggle.com/manas13/airbnb-new-user-bookings" TargetMode="External"/><Relationship Id="rId8" Type="http://schemas.openxmlformats.org/officeDocument/2006/relationships/hyperlink" Target="https://www.kaggle.com/justk1/airb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chemeClr val="accent3"/>
                </a:solidFill>
              </a:rPr>
              <a:t>MASTERS OF APPLIED COMPUTING</a:t>
            </a:r>
            <a:endParaRPr sz="2800">
              <a:solidFill>
                <a:schemeClr val="accent3"/>
              </a:solidFill>
            </a:endParaRPr>
          </a:p>
          <a:p>
            <a:pPr indent="0" lvl="0" marL="0" rtl="0" algn="ctr">
              <a:spcBef>
                <a:spcPts val="0"/>
              </a:spcBef>
              <a:spcAft>
                <a:spcPts val="0"/>
              </a:spcAft>
              <a:buNone/>
            </a:pPr>
            <a:r>
              <a:rPr lang="en" sz="2000">
                <a:solidFill>
                  <a:schemeClr val="accent1"/>
                </a:solidFill>
              </a:rPr>
              <a:t>UNIVERSITY OF WINDSOR</a:t>
            </a:r>
            <a:endParaRPr sz="2000">
              <a:solidFill>
                <a:schemeClr val="accent1"/>
              </a:solidFill>
            </a:endParaRPr>
          </a:p>
          <a:p>
            <a:pPr indent="0" lvl="0" marL="0" rtl="0" algn="l">
              <a:spcBef>
                <a:spcPts val="0"/>
              </a:spcBef>
              <a:spcAft>
                <a:spcPts val="0"/>
              </a:spcAft>
              <a:buNone/>
            </a:pPr>
            <a:r>
              <a:t/>
            </a:r>
            <a:endParaRPr sz="2900"/>
          </a:p>
        </p:txBody>
      </p:sp>
      <p:sp>
        <p:nvSpPr>
          <p:cNvPr id="87" name="Google Shape;87;p13"/>
          <p:cNvSpPr txBox="1"/>
          <p:nvPr>
            <p:ph idx="1" type="subTitle"/>
          </p:nvPr>
        </p:nvSpPr>
        <p:spPr>
          <a:xfrm>
            <a:off x="727950" y="2764625"/>
            <a:ext cx="7688100" cy="20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accent3"/>
                </a:solidFill>
              </a:rPr>
              <a:t>AirBnb New User Booking, Kaggle </a:t>
            </a:r>
            <a:r>
              <a:rPr b="1" lang="en" sz="2000">
                <a:solidFill>
                  <a:schemeClr val="accent3"/>
                </a:solidFill>
              </a:rPr>
              <a:t>Competition</a:t>
            </a:r>
            <a:endParaRPr b="1" sz="2000">
              <a:solidFill>
                <a:schemeClr val="accent3"/>
              </a:solidFill>
            </a:endParaRPr>
          </a:p>
          <a:p>
            <a:pPr indent="0" lvl="0" marL="0" rtl="0" algn="l">
              <a:spcBef>
                <a:spcPts val="0"/>
              </a:spcBef>
              <a:spcAft>
                <a:spcPts val="0"/>
              </a:spcAft>
              <a:buNone/>
            </a:pPr>
            <a:r>
              <a:rPr b="1" lang="en" sz="2000">
                <a:solidFill>
                  <a:schemeClr val="dk1"/>
                </a:solidFill>
              </a:rPr>
              <a:t>Machine Learning &amp; Pattern recognition (COMP-8740)</a:t>
            </a:r>
            <a:endParaRPr b="1"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1500"/>
          </a:p>
          <a:p>
            <a:pPr indent="0" lvl="0" marL="0" rtl="0" algn="l">
              <a:spcBef>
                <a:spcPts val="0"/>
              </a:spcBef>
              <a:spcAft>
                <a:spcPts val="0"/>
              </a:spcAft>
              <a:buNone/>
            </a:pPr>
            <a:r>
              <a:rPr b="1" lang="en" sz="1900"/>
              <a:t>Instructor : Dr. Robin Gras</a:t>
            </a:r>
            <a:endParaRPr b="1" sz="1900"/>
          </a:p>
          <a:p>
            <a:pPr indent="0" lvl="0" marL="0" rtl="0" algn="l">
              <a:spcBef>
                <a:spcPts val="0"/>
              </a:spcBef>
              <a:spcAft>
                <a:spcPts val="0"/>
              </a:spcAft>
              <a:buNone/>
            </a:pPr>
            <a:r>
              <a:t/>
            </a:r>
            <a:endParaRPr sz="2400"/>
          </a:p>
        </p:txBody>
      </p:sp>
      <p:pic>
        <p:nvPicPr>
          <p:cNvPr id="88" name="Google Shape;88;p13"/>
          <p:cNvPicPr preferRelativeResize="0"/>
          <p:nvPr/>
        </p:nvPicPr>
        <p:blipFill>
          <a:blip r:embed="rId3">
            <a:alphaModFix amt="92000"/>
          </a:blip>
          <a:stretch>
            <a:fillRect/>
          </a:stretch>
        </p:blipFill>
        <p:spPr>
          <a:xfrm>
            <a:off x="6922300" y="3890725"/>
            <a:ext cx="1938350" cy="7842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89" name="Google Shape;89;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idx="1" type="body"/>
          </p:nvPr>
        </p:nvSpPr>
        <p:spPr>
          <a:xfrm>
            <a:off x="727650" y="1739400"/>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lang="en" sz="1400">
                <a:solidFill>
                  <a:srgbClr val="000000"/>
                </a:solidFill>
              </a:rPr>
              <a:t>In the sessions.csv dataset, there are a lot of repetitive users with different actions. We aggregated the actions by counting all actions a user performed and store that by mapping to user id. Lastly, we filled the missing values in session.csv with -1. </a:t>
            </a:r>
            <a:endParaRPr sz="1400">
              <a:solidFill>
                <a:srgbClr val="000000"/>
              </a:solidFill>
            </a:endParaRPr>
          </a:p>
          <a:p>
            <a:pPr indent="0" lvl="0" marL="0" rtl="0" algn="l">
              <a:spcBef>
                <a:spcPts val="0"/>
              </a:spcBef>
              <a:spcAft>
                <a:spcPts val="1200"/>
              </a:spcAft>
              <a:buNone/>
            </a:pPr>
            <a:r>
              <a:t/>
            </a:r>
            <a:endParaRPr/>
          </a:p>
        </p:txBody>
      </p:sp>
      <p:graphicFrame>
        <p:nvGraphicFramePr>
          <p:cNvPr id="158" name="Google Shape;158;p22"/>
          <p:cNvGraphicFramePr/>
          <p:nvPr/>
        </p:nvGraphicFramePr>
        <p:xfrm>
          <a:off x="2113063" y="3011775"/>
          <a:ext cx="3000000" cy="3000000"/>
        </p:xfrm>
        <a:graphic>
          <a:graphicData uri="http://schemas.openxmlformats.org/drawingml/2006/table">
            <a:tbl>
              <a:tblPr>
                <a:noFill/>
                <a:tableStyleId>{FC21A0AC-A1AD-4B37-AFD9-27531F678D61}</a:tableStyleId>
              </a:tblPr>
              <a:tblGrid>
                <a:gridCol w="1659800"/>
                <a:gridCol w="1290950"/>
                <a:gridCol w="1967125"/>
              </a:tblGrid>
              <a:tr h="190500">
                <a:tc>
                  <a:txBody>
                    <a:bodyPr/>
                    <a:lstStyle/>
                    <a:p>
                      <a:pPr indent="0" lvl="0" marL="0" rtl="0" algn="l">
                        <a:lnSpc>
                          <a:spcPct val="130000"/>
                        </a:lnSpc>
                        <a:spcBef>
                          <a:spcPts val="200"/>
                        </a:spcBef>
                        <a:spcAft>
                          <a:spcPts val="200"/>
                        </a:spcAft>
                        <a:buNone/>
                      </a:pPr>
                      <a:r>
                        <a:rPr b="1" lang="en" sz="1100">
                          <a:latin typeface="Times New Roman"/>
                          <a:ea typeface="Times New Roman"/>
                          <a:cs typeface="Times New Roman"/>
                          <a:sym typeface="Times New Roman"/>
                        </a:rPr>
                        <a:t>   Data </a:t>
                      </a:r>
                      <a:endParaRPr b="1"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b="1" lang="en" sz="1100">
                          <a:latin typeface="Times New Roman"/>
                          <a:ea typeface="Times New Roman"/>
                          <a:cs typeface="Times New Roman"/>
                          <a:sym typeface="Times New Roman"/>
                        </a:rPr>
                        <a:t>    </a:t>
                      </a:r>
                      <a:r>
                        <a:rPr b="1" lang="en" sz="1100">
                          <a:latin typeface="Times New Roman"/>
                          <a:ea typeface="Times New Roman"/>
                          <a:cs typeface="Times New Roman"/>
                          <a:sym typeface="Times New Roman"/>
                        </a:rPr>
                        <a:t>Users </a:t>
                      </a:r>
                      <a:endParaRPr b="1"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b="1" lang="en" sz="1100">
                          <a:latin typeface="Times New Roman"/>
                          <a:ea typeface="Times New Roman"/>
                          <a:cs typeface="Times New Roman"/>
                          <a:sym typeface="Times New Roman"/>
                        </a:rPr>
                        <a:t>    Features</a:t>
                      </a:r>
                      <a:endParaRPr b="1"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Dataset before pruning </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10567737 </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6</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150">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Dataset after pruning</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135483 </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30000"/>
                        </a:lnSpc>
                        <a:spcBef>
                          <a:spcPts val="200"/>
                        </a:spcBef>
                        <a:spcAft>
                          <a:spcPts val="200"/>
                        </a:spcAft>
                        <a:buNone/>
                      </a:pPr>
                      <a:r>
                        <a:rPr lang="en" sz="1100">
                          <a:latin typeface="Times New Roman"/>
                          <a:ea typeface="Times New Roman"/>
                          <a:cs typeface="Times New Roman"/>
                          <a:sym typeface="Times New Roman"/>
                        </a:rPr>
                        <a:t>     3</a:t>
                      </a:r>
                      <a:endParaRPr sz="1100">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9" name="Google Shape;159;p22"/>
          <p:cNvSpPr txBox="1"/>
          <p:nvPr/>
        </p:nvSpPr>
        <p:spPr>
          <a:xfrm>
            <a:off x="3072013" y="4000500"/>
            <a:ext cx="3000000" cy="9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Table 1: Sessions Dataset Information </a:t>
            </a:r>
            <a:endParaRPr/>
          </a:p>
        </p:txBody>
      </p:sp>
      <p:sp>
        <p:nvSpPr>
          <p:cNvPr id="160" name="Google Shape;160;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and Preprocessing</a:t>
            </a:r>
            <a:endParaRPr/>
          </a:p>
        </p:txBody>
      </p:sp>
      <p:sp>
        <p:nvSpPr>
          <p:cNvPr id="166" name="Google Shape;166;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lang="en" sz="1400">
                <a:solidFill>
                  <a:srgbClr val="000000"/>
                </a:solidFill>
              </a:rPr>
              <a:t>Data cleaning is the process of identifying and correcting errors in a dataset that may have a negative impact on the model. Data cleaning involves cleaning the null values and outliers from the dataset. The following steps are performed in cleaning the dataset. </a:t>
            </a:r>
            <a:endParaRPr sz="1400">
              <a:solidFill>
                <a:srgbClr val="000000"/>
              </a:solidFill>
            </a:endParaRPr>
          </a:p>
          <a:p>
            <a:pPr indent="-317500" lvl="0" marL="685800" rtl="0" algn="l">
              <a:lnSpc>
                <a:spcPct val="120000"/>
              </a:lnSpc>
              <a:spcBef>
                <a:spcPts val="0"/>
              </a:spcBef>
              <a:spcAft>
                <a:spcPts val="0"/>
              </a:spcAft>
              <a:buClr>
                <a:srgbClr val="000000"/>
              </a:buClr>
              <a:buSzPts val="1400"/>
              <a:buFont typeface="Lato"/>
              <a:buAutoNum type="arabicPeriod"/>
            </a:pPr>
            <a:r>
              <a:rPr lang="en" sz="1400">
                <a:solidFill>
                  <a:srgbClr val="000000"/>
                </a:solidFill>
              </a:rPr>
              <a:t>Merged session dataset with training and testing dataset using user id </a:t>
            </a:r>
            <a:endParaRPr sz="1400">
              <a:solidFill>
                <a:srgbClr val="000000"/>
              </a:solidFill>
            </a:endParaRPr>
          </a:p>
          <a:p>
            <a:pPr indent="-317500" lvl="0" marL="685800" rtl="0" algn="l">
              <a:lnSpc>
                <a:spcPct val="120000"/>
              </a:lnSpc>
              <a:spcBef>
                <a:spcPts val="0"/>
              </a:spcBef>
              <a:spcAft>
                <a:spcPts val="0"/>
              </a:spcAft>
              <a:buClr>
                <a:srgbClr val="000000"/>
              </a:buClr>
              <a:buSzPts val="1400"/>
              <a:buFont typeface="Lato"/>
              <a:buAutoNum type="arabicPeriod" startAt="2"/>
            </a:pPr>
            <a:r>
              <a:rPr lang="en" sz="1400">
                <a:solidFill>
                  <a:srgbClr val="000000"/>
                </a:solidFill>
              </a:rPr>
              <a:t>Filled missing values with data   </a:t>
            </a:r>
            <a:endParaRPr sz="1400">
              <a:solidFill>
                <a:srgbClr val="000000"/>
              </a:solidFill>
            </a:endParaRPr>
          </a:p>
          <a:p>
            <a:pPr indent="-317500" lvl="0" marL="685800" rtl="0" algn="l">
              <a:lnSpc>
                <a:spcPct val="120000"/>
              </a:lnSpc>
              <a:spcBef>
                <a:spcPts val="0"/>
              </a:spcBef>
              <a:spcAft>
                <a:spcPts val="0"/>
              </a:spcAft>
              <a:buClr>
                <a:srgbClr val="000000"/>
              </a:buClr>
              <a:buSzPts val="1400"/>
              <a:buFont typeface="Lato"/>
              <a:buAutoNum type="arabicPeriod" startAt="3"/>
            </a:pPr>
            <a:r>
              <a:rPr lang="en" sz="1400">
                <a:solidFill>
                  <a:srgbClr val="000000"/>
                </a:solidFill>
              </a:rPr>
              <a:t>Changed date format </a:t>
            </a:r>
            <a:endParaRPr sz="1400">
              <a:solidFill>
                <a:srgbClr val="000000"/>
              </a:solidFill>
            </a:endParaRPr>
          </a:p>
          <a:p>
            <a:pPr indent="-317500" lvl="0" marL="685800" rtl="0" algn="l">
              <a:lnSpc>
                <a:spcPct val="120000"/>
              </a:lnSpc>
              <a:spcBef>
                <a:spcPts val="0"/>
              </a:spcBef>
              <a:spcAft>
                <a:spcPts val="0"/>
              </a:spcAft>
              <a:buClr>
                <a:srgbClr val="000000"/>
              </a:buClr>
              <a:buSzPts val="1400"/>
              <a:buFont typeface="Lato"/>
              <a:buAutoNum type="arabicPeriod" startAt="4"/>
            </a:pPr>
            <a:r>
              <a:rPr lang="en" sz="1400">
                <a:solidFill>
                  <a:srgbClr val="000000"/>
                </a:solidFill>
              </a:rPr>
              <a:t>Removed Outliers </a:t>
            </a:r>
            <a:endParaRPr sz="1400">
              <a:solidFill>
                <a:srgbClr val="000000"/>
              </a:solidFill>
            </a:endParaRPr>
          </a:p>
          <a:p>
            <a:pPr indent="0" lvl="0" marL="0" rtl="0" algn="l">
              <a:lnSpc>
                <a:spcPct val="120000"/>
              </a:lnSpc>
              <a:spcBef>
                <a:spcPts val="0"/>
              </a:spcBef>
              <a:spcAft>
                <a:spcPts val="0"/>
              </a:spcAft>
              <a:buNone/>
            </a:pPr>
            <a:r>
              <a:rPr lang="en" sz="1400">
                <a:solidFill>
                  <a:srgbClr val="000000"/>
                </a:solidFill>
              </a:rPr>
              <a:t>We first merge the user details and sessions dataset to create one dataset by mapping them using user id. We then proceed with data cleaning and preprocessing.</a:t>
            </a:r>
            <a:endParaRPr sz="1400"/>
          </a:p>
        </p:txBody>
      </p:sp>
      <p:sp>
        <p:nvSpPr>
          <p:cNvPr id="167" name="Google Shape;167;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idx="1" type="body"/>
          </p:nvPr>
        </p:nvSpPr>
        <p:spPr>
          <a:xfrm>
            <a:off x="53575" y="2882400"/>
            <a:ext cx="43959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b="1" i="1" lang="en" sz="1400">
                <a:solidFill>
                  <a:srgbClr val="000000"/>
                </a:solidFill>
              </a:rPr>
              <a:t>Changed date format</a:t>
            </a:r>
            <a:r>
              <a:rPr b="1" lang="en" sz="1100">
                <a:solidFill>
                  <a:srgbClr val="000000"/>
                </a:solidFill>
              </a:rPr>
              <a:t> </a:t>
            </a:r>
            <a:endParaRPr b="1" sz="1100">
              <a:solidFill>
                <a:srgbClr val="000000"/>
              </a:solidFill>
            </a:endParaRPr>
          </a:p>
          <a:p>
            <a:pPr indent="0" lvl="0" marL="0" rtl="0" algn="just">
              <a:lnSpc>
                <a:spcPct val="120000"/>
              </a:lnSpc>
              <a:spcBef>
                <a:spcPts val="0"/>
              </a:spcBef>
              <a:spcAft>
                <a:spcPts val="0"/>
              </a:spcAft>
              <a:buNone/>
            </a:pPr>
            <a:r>
              <a:rPr lang="en" sz="1100">
                <a:solidFill>
                  <a:srgbClr val="000000"/>
                </a:solidFill>
              </a:rPr>
              <a:t>We have three different fields in the user datasets that contain data on different dates: date_account_created, timestamp_first_active, and date_first_booking. We will simply remove the </a:t>
            </a:r>
            <a:r>
              <a:rPr lang="en" sz="1100">
                <a:solidFill>
                  <a:srgbClr val="000000"/>
                </a:solidFill>
              </a:rPr>
              <a:t>date_first_booking </a:t>
            </a:r>
            <a:r>
              <a:rPr lang="en" sz="1100">
                <a:solidFill>
                  <a:srgbClr val="000000"/>
                </a:solidFill>
              </a:rPr>
              <a:t>field as it has 58% null values. We separated year, month, and date for timestamp_first_active and date_account_created. </a:t>
            </a:r>
            <a:endParaRPr b="1" i="1" sz="1100">
              <a:solidFill>
                <a:srgbClr val="000000"/>
              </a:solidFill>
            </a:endParaRPr>
          </a:p>
        </p:txBody>
      </p:sp>
      <p:sp>
        <p:nvSpPr>
          <p:cNvPr id="173" name="Google Shape;173;p24"/>
          <p:cNvSpPr txBox="1"/>
          <p:nvPr>
            <p:ph idx="1" type="body"/>
          </p:nvPr>
        </p:nvSpPr>
        <p:spPr>
          <a:xfrm>
            <a:off x="53575" y="1320425"/>
            <a:ext cx="45183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b="1" i="1" lang="en" sz="1400">
                <a:solidFill>
                  <a:srgbClr val="000000"/>
                </a:solidFill>
              </a:rPr>
              <a:t>Filled missing values with data</a:t>
            </a:r>
            <a:r>
              <a:rPr b="1" lang="en" sz="1400">
                <a:solidFill>
                  <a:srgbClr val="000000"/>
                </a:solidFill>
              </a:rPr>
              <a:t> </a:t>
            </a:r>
            <a:endParaRPr b="1" sz="1400">
              <a:solidFill>
                <a:srgbClr val="000000"/>
              </a:solidFill>
            </a:endParaRPr>
          </a:p>
          <a:p>
            <a:pPr indent="0" lvl="0" marL="0" rtl="0" algn="just">
              <a:lnSpc>
                <a:spcPct val="120000"/>
              </a:lnSpc>
              <a:spcBef>
                <a:spcPts val="0"/>
              </a:spcBef>
              <a:spcAft>
                <a:spcPts val="0"/>
              </a:spcAft>
              <a:buNone/>
            </a:pPr>
            <a:r>
              <a:rPr lang="en" sz="1100">
                <a:solidFill>
                  <a:srgbClr val="000000"/>
                </a:solidFill>
              </a:rPr>
              <a:t>Firstly, cleaning a dataset includes filling or replacing missing values. Missing values in the dataset are by default represented as NaN (Not a number). To fill null values in the columns of secs_elapsed, action and action_type columns, we have used -1.</a:t>
            </a:r>
            <a:endParaRPr/>
          </a:p>
        </p:txBody>
      </p:sp>
      <p:sp>
        <p:nvSpPr>
          <p:cNvPr id="174" name="Google Shape;174;p24"/>
          <p:cNvSpPr txBox="1"/>
          <p:nvPr>
            <p:ph idx="1" type="body"/>
          </p:nvPr>
        </p:nvSpPr>
        <p:spPr>
          <a:xfrm>
            <a:off x="5212800" y="621300"/>
            <a:ext cx="37743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b="1" i="1" lang="en" sz="1400">
                <a:solidFill>
                  <a:srgbClr val="000000"/>
                </a:solidFill>
              </a:rPr>
              <a:t>Removed Outliers</a:t>
            </a:r>
            <a:r>
              <a:rPr b="1" lang="en" sz="1400">
                <a:solidFill>
                  <a:srgbClr val="000000"/>
                </a:solidFill>
              </a:rPr>
              <a:t> </a:t>
            </a:r>
            <a:r>
              <a:rPr b="1" lang="en" sz="1100">
                <a:solidFill>
                  <a:srgbClr val="000000"/>
                </a:solidFill>
              </a:rPr>
              <a:t> </a:t>
            </a:r>
            <a:endParaRPr b="1" sz="1100">
              <a:solidFill>
                <a:srgbClr val="000000"/>
              </a:solidFill>
            </a:endParaRPr>
          </a:p>
          <a:p>
            <a:pPr indent="0" lvl="0" marL="0" rtl="0" algn="just">
              <a:lnSpc>
                <a:spcPct val="120000"/>
              </a:lnSpc>
              <a:spcBef>
                <a:spcPts val="0"/>
              </a:spcBef>
              <a:spcAft>
                <a:spcPts val="0"/>
              </a:spcAft>
              <a:buNone/>
            </a:pPr>
            <a:r>
              <a:rPr lang="en" sz="1100">
                <a:solidFill>
                  <a:srgbClr val="000000"/>
                </a:solidFill>
              </a:rPr>
              <a:t>Outliers increase the variability in the dataset, which decreases statistical power. Consequently, excluding outliers can cause the results to become statistically significant.</a:t>
            </a:r>
            <a:endParaRPr b="1" i="1" sz="1100">
              <a:solidFill>
                <a:srgbClr val="000000"/>
              </a:solidFill>
            </a:endParaRPr>
          </a:p>
        </p:txBody>
      </p:sp>
      <p:pic>
        <p:nvPicPr>
          <p:cNvPr descr="Chart, bar chart, histogram&#10;&#10;Description automatically generated" id="175" name="Google Shape;175;p24"/>
          <p:cNvPicPr preferRelativeResize="0"/>
          <p:nvPr/>
        </p:nvPicPr>
        <p:blipFill>
          <a:blip r:embed="rId3">
            <a:alphaModFix/>
          </a:blip>
          <a:stretch>
            <a:fillRect/>
          </a:stretch>
        </p:blipFill>
        <p:spPr>
          <a:xfrm>
            <a:off x="4858450" y="1924050"/>
            <a:ext cx="4128650" cy="1295400"/>
          </a:xfrm>
          <a:prstGeom prst="rect">
            <a:avLst/>
          </a:prstGeom>
          <a:noFill/>
          <a:ln>
            <a:noFill/>
          </a:ln>
        </p:spPr>
      </p:pic>
      <p:pic>
        <p:nvPicPr>
          <p:cNvPr descr="Chart, box and whisker chart&#10;&#10;Description automatically generated" id="176" name="Google Shape;176;p24"/>
          <p:cNvPicPr preferRelativeResize="0"/>
          <p:nvPr/>
        </p:nvPicPr>
        <p:blipFill>
          <a:blip r:embed="rId4">
            <a:alphaModFix/>
          </a:blip>
          <a:stretch>
            <a:fillRect/>
          </a:stretch>
        </p:blipFill>
        <p:spPr>
          <a:xfrm>
            <a:off x="4858450" y="3499575"/>
            <a:ext cx="4128650" cy="1295400"/>
          </a:xfrm>
          <a:prstGeom prst="rect">
            <a:avLst/>
          </a:prstGeom>
          <a:noFill/>
          <a:ln>
            <a:noFill/>
          </a:ln>
        </p:spPr>
      </p:pic>
      <p:sp>
        <p:nvSpPr>
          <p:cNvPr id="177" name="Google Shape;177;p24"/>
          <p:cNvSpPr txBox="1"/>
          <p:nvPr/>
        </p:nvSpPr>
        <p:spPr>
          <a:xfrm>
            <a:off x="5791888" y="4777300"/>
            <a:ext cx="27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6 </a:t>
            </a:r>
            <a:r>
              <a:rPr b="1" lang="en" sz="1000">
                <a:latin typeface="Lato"/>
                <a:ea typeface="Lato"/>
                <a:cs typeface="Lato"/>
                <a:sym typeface="Lato"/>
              </a:rPr>
              <a:t>Age without outliers</a:t>
            </a:r>
            <a:endParaRPr b="1" sz="1000">
              <a:latin typeface="Lato"/>
              <a:ea typeface="Lato"/>
              <a:cs typeface="Lato"/>
              <a:sym typeface="Lato"/>
            </a:endParaRPr>
          </a:p>
        </p:txBody>
      </p:sp>
      <p:sp>
        <p:nvSpPr>
          <p:cNvPr id="178" name="Google Shape;178;p24"/>
          <p:cNvSpPr txBox="1"/>
          <p:nvPr/>
        </p:nvSpPr>
        <p:spPr>
          <a:xfrm>
            <a:off x="5727738" y="3219450"/>
            <a:ext cx="27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5  </a:t>
            </a:r>
            <a:r>
              <a:rPr b="1" lang="en" sz="1000">
                <a:latin typeface="Times New Roman"/>
                <a:ea typeface="Times New Roman"/>
                <a:cs typeface="Times New Roman"/>
                <a:sym typeface="Times New Roman"/>
              </a:rPr>
              <a:t>Age with outliers</a:t>
            </a:r>
            <a:endParaRPr b="1" sz="1000">
              <a:latin typeface="Lato"/>
              <a:ea typeface="Lato"/>
              <a:cs typeface="Lato"/>
              <a:sym typeface="Lato"/>
            </a:endParaRPr>
          </a:p>
        </p:txBody>
      </p:sp>
      <p:sp>
        <p:nvSpPr>
          <p:cNvPr id="179" name="Google Shape;179;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idx="4294967295" type="body"/>
          </p:nvPr>
        </p:nvSpPr>
        <p:spPr>
          <a:xfrm>
            <a:off x="53575" y="167800"/>
            <a:ext cx="3774300" cy="2261100"/>
          </a:xfrm>
          <a:prstGeom prst="rect">
            <a:avLst/>
          </a:prstGeom>
        </p:spPr>
        <p:txBody>
          <a:bodyPr anchorCtr="0" anchor="t" bIns="91425" lIns="91425" spcFirstLastPara="1" rIns="91425" wrap="square" tIns="91425">
            <a:normAutofit/>
          </a:bodyPr>
          <a:lstStyle/>
          <a:p>
            <a:pPr indent="0" lvl="0" marL="0" rtl="0" algn="just">
              <a:lnSpc>
                <a:spcPct val="130000"/>
              </a:lnSpc>
              <a:spcBef>
                <a:spcPts val="0"/>
              </a:spcBef>
              <a:spcAft>
                <a:spcPts val="0"/>
              </a:spcAft>
              <a:buNone/>
            </a:pPr>
            <a:r>
              <a:rPr b="1" i="1" lang="en" sz="1400">
                <a:solidFill>
                  <a:srgbClr val="000000"/>
                </a:solidFill>
              </a:rPr>
              <a:t>Data Preprocessing</a:t>
            </a:r>
            <a:r>
              <a:rPr b="1" lang="en" sz="1400">
                <a:solidFill>
                  <a:srgbClr val="000000"/>
                </a:solidFill>
              </a:rPr>
              <a:t> </a:t>
            </a:r>
            <a:endParaRPr b="1" sz="1400">
              <a:solidFill>
                <a:srgbClr val="000000"/>
              </a:solidFill>
            </a:endParaRPr>
          </a:p>
          <a:p>
            <a:pPr indent="0" lvl="0" marL="0" rtl="0" algn="just">
              <a:lnSpc>
                <a:spcPct val="120000"/>
              </a:lnSpc>
              <a:spcBef>
                <a:spcPts val="0"/>
              </a:spcBef>
              <a:spcAft>
                <a:spcPts val="0"/>
              </a:spcAft>
              <a:buNone/>
            </a:pPr>
            <a:r>
              <a:rPr lang="en" sz="1200">
                <a:solidFill>
                  <a:srgbClr val="000000"/>
                </a:solidFill>
              </a:rPr>
              <a:t>Data preprocessing is an essential step in Machine Learning because the quality of data and the useful information that can be extracted from it directly affects our model's ability to learn and thus, it is critical that we preprocess our data before feeding it into the model</a:t>
            </a:r>
            <a:endParaRPr b="1" i="1" sz="1200">
              <a:solidFill>
                <a:srgbClr val="000000"/>
              </a:solidFill>
            </a:endParaRPr>
          </a:p>
        </p:txBody>
      </p:sp>
      <p:sp>
        <p:nvSpPr>
          <p:cNvPr id="185" name="Google Shape;185;p25"/>
          <p:cNvSpPr txBox="1"/>
          <p:nvPr>
            <p:ph idx="4294967295" type="body"/>
          </p:nvPr>
        </p:nvSpPr>
        <p:spPr>
          <a:xfrm>
            <a:off x="53575" y="1931400"/>
            <a:ext cx="37743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b="1" lang="en" sz="1400">
                <a:solidFill>
                  <a:srgbClr val="000000"/>
                </a:solidFill>
              </a:rPr>
              <a:t>Checked skewness in age:</a:t>
            </a:r>
            <a:r>
              <a:rPr lang="en" sz="1400">
                <a:solidFill>
                  <a:srgbClr val="000000"/>
                </a:solidFill>
              </a:rPr>
              <a:t> </a:t>
            </a:r>
            <a:endParaRPr sz="1400">
              <a:solidFill>
                <a:srgbClr val="000000"/>
              </a:solidFill>
            </a:endParaRPr>
          </a:p>
          <a:p>
            <a:pPr indent="0" lvl="0" marL="0" rtl="0" algn="just">
              <a:lnSpc>
                <a:spcPct val="120000"/>
              </a:lnSpc>
              <a:spcBef>
                <a:spcPts val="0"/>
              </a:spcBef>
              <a:spcAft>
                <a:spcPts val="0"/>
              </a:spcAft>
              <a:buNone/>
            </a:pPr>
            <a:r>
              <a:rPr lang="en" sz="1200">
                <a:solidFill>
                  <a:srgbClr val="000000"/>
                </a:solidFill>
              </a:rPr>
              <a:t>The data is positively skewed or skewed right if the skewness is positive. When skewness is negative, the data is negatively skewed or skewed left. When skewness equals zero, the data are perfectly symmetrical. Many statistical models fail when there is too much skewness in the data. We check skewness for age:</a:t>
            </a:r>
            <a:endParaRPr sz="1200">
              <a:solidFill>
                <a:srgbClr val="000000"/>
              </a:solidFill>
            </a:endParaRPr>
          </a:p>
          <a:p>
            <a:pPr indent="-304800" lvl="0" marL="685800" rtl="0" algn="just">
              <a:lnSpc>
                <a:spcPct val="120000"/>
              </a:lnSpc>
              <a:spcBef>
                <a:spcPts val="0"/>
              </a:spcBef>
              <a:spcAft>
                <a:spcPts val="0"/>
              </a:spcAft>
              <a:buClr>
                <a:srgbClr val="000000"/>
              </a:buClr>
              <a:buSzPts val="1200"/>
              <a:buFont typeface="Verdana"/>
              <a:buChar char="●"/>
            </a:pPr>
            <a:r>
              <a:rPr lang="en" sz="1200">
                <a:solidFill>
                  <a:srgbClr val="000000"/>
                </a:solidFill>
              </a:rPr>
              <a:t>Initial skewness: 1.94737023 (right skewness)  </a:t>
            </a:r>
            <a:endParaRPr sz="1200">
              <a:solidFill>
                <a:srgbClr val="000000"/>
              </a:solidFill>
            </a:endParaRPr>
          </a:p>
          <a:p>
            <a:pPr indent="-304800" lvl="0" marL="685800" rtl="0" algn="l">
              <a:lnSpc>
                <a:spcPct val="120000"/>
              </a:lnSpc>
              <a:spcBef>
                <a:spcPts val="0"/>
              </a:spcBef>
              <a:spcAft>
                <a:spcPts val="0"/>
              </a:spcAft>
              <a:buClr>
                <a:srgbClr val="000000"/>
              </a:buClr>
              <a:buSzPts val="1200"/>
              <a:buFont typeface="Lato"/>
              <a:buChar char="●"/>
            </a:pPr>
            <a:r>
              <a:rPr lang="en" sz="1200">
                <a:solidFill>
                  <a:srgbClr val="000000"/>
                </a:solidFill>
              </a:rPr>
              <a:t>Removed skewness with applying log(age).  </a:t>
            </a:r>
            <a:endParaRPr sz="1200">
              <a:solidFill>
                <a:srgbClr val="000000"/>
              </a:solidFill>
            </a:endParaRPr>
          </a:p>
          <a:p>
            <a:pPr indent="-304800" lvl="0" marL="685800" rtl="0" algn="l">
              <a:lnSpc>
                <a:spcPct val="120000"/>
              </a:lnSpc>
              <a:spcBef>
                <a:spcPts val="0"/>
              </a:spcBef>
              <a:spcAft>
                <a:spcPts val="0"/>
              </a:spcAft>
              <a:buClr>
                <a:srgbClr val="000000"/>
              </a:buClr>
              <a:buSzPts val="1200"/>
              <a:buFont typeface="Lato"/>
              <a:buChar char="●"/>
            </a:pPr>
            <a:r>
              <a:rPr lang="en" sz="1200">
                <a:solidFill>
                  <a:srgbClr val="000000"/>
                </a:solidFill>
              </a:rPr>
              <a:t>Skew after correction: 0.52898 </a:t>
            </a:r>
            <a:endParaRPr b="1" i="1" sz="1200">
              <a:solidFill>
                <a:srgbClr val="000000"/>
              </a:solidFill>
            </a:endParaRPr>
          </a:p>
        </p:txBody>
      </p:sp>
      <p:pic>
        <p:nvPicPr>
          <p:cNvPr descr="Chart, histogram&#10;&#10;Description automatically generated" id="186" name="Google Shape;186;p25"/>
          <p:cNvPicPr preferRelativeResize="0"/>
          <p:nvPr/>
        </p:nvPicPr>
        <p:blipFill>
          <a:blip r:embed="rId3">
            <a:alphaModFix/>
          </a:blip>
          <a:stretch>
            <a:fillRect/>
          </a:stretch>
        </p:blipFill>
        <p:spPr>
          <a:xfrm>
            <a:off x="4572000" y="77725"/>
            <a:ext cx="4072150" cy="2091225"/>
          </a:xfrm>
          <a:prstGeom prst="rect">
            <a:avLst/>
          </a:prstGeom>
          <a:noFill/>
          <a:ln>
            <a:noFill/>
          </a:ln>
        </p:spPr>
      </p:pic>
      <p:pic>
        <p:nvPicPr>
          <p:cNvPr descr="Chart, histogram&#10;&#10;Description automatically generated" id="187" name="Google Shape;187;p25"/>
          <p:cNvPicPr preferRelativeResize="0"/>
          <p:nvPr/>
        </p:nvPicPr>
        <p:blipFill>
          <a:blip r:embed="rId4">
            <a:alphaModFix/>
          </a:blip>
          <a:stretch>
            <a:fillRect/>
          </a:stretch>
        </p:blipFill>
        <p:spPr>
          <a:xfrm>
            <a:off x="4788875" y="2555909"/>
            <a:ext cx="3638375" cy="2224166"/>
          </a:xfrm>
          <a:prstGeom prst="rect">
            <a:avLst/>
          </a:prstGeom>
          <a:noFill/>
          <a:ln>
            <a:noFill/>
          </a:ln>
        </p:spPr>
      </p:pic>
      <p:sp>
        <p:nvSpPr>
          <p:cNvPr id="188" name="Google Shape;188;p25"/>
          <p:cNvSpPr txBox="1"/>
          <p:nvPr/>
        </p:nvSpPr>
        <p:spPr>
          <a:xfrm>
            <a:off x="5441600" y="4780075"/>
            <a:ext cx="298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8  </a:t>
            </a:r>
            <a:r>
              <a:rPr b="1" lang="en" sz="1000">
                <a:latin typeface="Lato"/>
                <a:ea typeface="Lato"/>
                <a:cs typeface="Lato"/>
                <a:sym typeface="Lato"/>
              </a:rPr>
              <a:t>Removing skewness by taking log(age</a:t>
            </a:r>
            <a:endParaRPr b="1" sz="1000">
              <a:latin typeface="Lato"/>
              <a:ea typeface="Lato"/>
              <a:cs typeface="Lato"/>
              <a:sym typeface="Lato"/>
            </a:endParaRPr>
          </a:p>
        </p:txBody>
      </p:sp>
      <p:sp>
        <p:nvSpPr>
          <p:cNvPr id="189" name="Google Shape;189;p25"/>
          <p:cNvSpPr txBox="1"/>
          <p:nvPr/>
        </p:nvSpPr>
        <p:spPr>
          <a:xfrm>
            <a:off x="5441600" y="2168950"/>
            <a:ext cx="27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7  </a:t>
            </a:r>
            <a:r>
              <a:rPr b="1" lang="en" sz="1000">
                <a:latin typeface="Lato"/>
                <a:ea typeface="Lato"/>
                <a:cs typeface="Lato"/>
                <a:sym typeface="Lato"/>
              </a:rPr>
              <a:t>Right skewed data of age</a:t>
            </a:r>
            <a:endParaRPr b="1" sz="1000">
              <a:latin typeface="Lato"/>
              <a:ea typeface="Lato"/>
              <a:cs typeface="Lato"/>
              <a:sym typeface="Lato"/>
            </a:endParaRPr>
          </a:p>
        </p:txBody>
      </p:sp>
      <p:sp>
        <p:nvSpPr>
          <p:cNvPr id="190" name="Google Shape;190;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196" name="Google Shape;19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lang="en" sz="1200">
                <a:solidFill>
                  <a:srgbClr val="000000"/>
                </a:solidFill>
              </a:rPr>
              <a:t>We perform feature selection for three reasons: </a:t>
            </a:r>
            <a:endParaRPr sz="1200">
              <a:solidFill>
                <a:srgbClr val="000000"/>
              </a:solidFill>
            </a:endParaRPr>
          </a:p>
          <a:p>
            <a:pPr indent="-304800" lvl="0" marL="685800" rtl="0" algn="l">
              <a:lnSpc>
                <a:spcPct val="120000"/>
              </a:lnSpc>
              <a:spcBef>
                <a:spcPts val="0"/>
              </a:spcBef>
              <a:spcAft>
                <a:spcPts val="0"/>
              </a:spcAft>
              <a:buClr>
                <a:srgbClr val="000000"/>
              </a:buClr>
              <a:buSzPts val="1200"/>
              <a:buFont typeface="Times New Roman"/>
              <a:buChar char="●"/>
            </a:pPr>
            <a:r>
              <a:rPr b="1" lang="en" sz="1200">
                <a:solidFill>
                  <a:srgbClr val="000000"/>
                </a:solidFill>
              </a:rPr>
              <a:t>To minimize overfitting - </a:t>
            </a:r>
            <a:r>
              <a:rPr lang="en" sz="1200">
                <a:solidFill>
                  <a:srgbClr val="000000"/>
                </a:solidFill>
              </a:rPr>
              <a:t>With less redundant data, there is less chance of making decisions based on noise. </a:t>
            </a:r>
            <a:endParaRPr sz="1200">
              <a:solidFill>
                <a:srgbClr val="000000"/>
              </a:solidFill>
            </a:endParaRPr>
          </a:p>
          <a:p>
            <a:pPr indent="-304800" lvl="0" marL="685800" rtl="0" algn="l">
              <a:lnSpc>
                <a:spcPct val="120000"/>
              </a:lnSpc>
              <a:spcBef>
                <a:spcPts val="0"/>
              </a:spcBef>
              <a:spcAft>
                <a:spcPts val="0"/>
              </a:spcAft>
              <a:buClr>
                <a:srgbClr val="000000"/>
              </a:buClr>
              <a:buSzPts val="1200"/>
              <a:buFont typeface="Times New Roman"/>
              <a:buChar char="●"/>
            </a:pPr>
            <a:r>
              <a:rPr b="1" lang="en" sz="1200">
                <a:solidFill>
                  <a:srgbClr val="000000"/>
                </a:solidFill>
              </a:rPr>
              <a:t>To increase Accuracy - </a:t>
            </a:r>
            <a:r>
              <a:rPr lang="en" sz="1200">
                <a:solidFill>
                  <a:srgbClr val="000000"/>
                </a:solidFill>
              </a:rPr>
              <a:t>Less deceptive data gives better results. </a:t>
            </a:r>
            <a:endParaRPr sz="1200">
              <a:solidFill>
                <a:srgbClr val="000000"/>
              </a:solidFill>
            </a:endParaRPr>
          </a:p>
          <a:p>
            <a:pPr indent="-304800" lvl="0" marL="685800" rtl="0" algn="l">
              <a:lnSpc>
                <a:spcPct val="120000"/>
              </a:lnSpc>
              <a:spcBef>
                <a:spcPts val="0"/>
              </a:spcBef>
              <a:spcAft>
                <a:spcPts val="0"/>
              </a:spcAft>
              <a:buClr>
                <a:srgbClr val="000000"/>
              </a:buClr>
              <a:buSzPts val="1200"/>
              <a:buFont typeface="Times New Roman"/>
              <a:buChar char="●"/>
            </a:pPr>
            <a:r>
              <a:rPr b="1" lang="en" sz="1200">
                <a:solidFill>
                  <a:srgbClr val="000000"/>
                </a:solidFill>
              </a:rPr>
              <a:t>Reduce training time - </a:t>
            </a:r>
            <a:r>
              <a:rPr lang="en" sz="1200">
                <a:solidFill>
                  <a:srgbClr val="000000"/>
                </a:solidFill>
              </a:rPr>
              <a:t>Lesser data means less time for analysis. </a:t>
            </a:r>
            <a:endParaRPr sz="1200"/>
          </a:p>
        </p:txBody>
      </p:sp>
      <p:sp>
        <p:nvSpPr>
          <p:cNvPr id="197" name="Google Shape;197;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46925" y="1233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Matrix</a:t>
            </a:r>
            <a:endParaRPr/>
          </a:p>
        </p:txBody>
      </p:sp>
      <p:sp>
        <p:nvSpPr>
          <p:cNvPr id="203" name="Google Shape;203;p27"/>
          <p:cNvSpPr txBox="1"/>
          <p:nvPr>
            <p:ph idx="1" type="body"/>
          </p:nvPr>
        </p:nvSpPr>
        <p:spPr>
          <a:xfrm>
            <a:off x="146925" y="1769025"/>
            <a:ext cx="3583800" cy="3275400"/>
          </a:xfrm>
          <a:prstGeom prst="rect">
            <a:avLst/>
          </a:prstGeom>
        </p:spPr>
        <p:txBody>
          <a:bodyPr anchorCtr="0" anchor="t" bIns="91425" lIns="91425" spcFirstLastPara="1" rIns="91425" wrap="square" tIns="91425">
            <a:normAutofit lnSpcReduction="10000"/>
          </a:bodyPr>
          <a:lstStyle/>
          <a:p>
            <a:pPr indent="0" lvl="0" marL="0" rtl="0" algn="just">
              <a:lnSpc>
                <a:spcPct val="120000"/>
              </a:lnSpc>
              <a:spcBef>
                <a:spcPts val="0"/>
              </a:spcBef>
              <a:spcAft>
                <a:spcPts val="0"/>
              </a:spcAft>
              <a:buNone/>
            </a:pPr>
            <a:r>
              <a:rPr lang="en" sz="1200">
                <a:solidFill>
                  <a:srgbClr val="000000"/>
                </a:solidFill>
              </a:rPr>
              <a:t>Correlation matrix describes how two or more variables are related to one another. These variables could be input data features that were used to forecast our target variable.We can anticipate one from the other if two variables are significantly correlated.</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There is a high correlation between dac_year, dac_month, dac_day and tfa_year, tfa_month and tfa_day respectively, along with action and second elapsed. We, therefore, remove the secs_elapsed, tfa_year, tfa_month and tfa_day to reduce correlation.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We divide the entire data frame into two datasets: 80% for training and 20% for testing.</a:t>
            </a:r>
            <a:endParaRPr sz="1200">
              <a:solidFill>
                <a:srgbClr val="000000"/>
              </a:solidFill>
            </a:endParaRPr>
          </a:p>
          <a:p>
            <a:pPr indent="0" lvl="0" marL="0" rtl="0" algn="just">
              <a:lnSpc>
                <a:spcPct val="120000"/>
              </a:lnSpc>
              <a:spcBef>
                <a:spcPts val="0"/>
              </a:spcBef>
              <a:spcAft>
                <a:spcPts val="0"/>
              </a:spcAft>
              <a:buNone/>
            </a:pPr>
            <a:r>
              <a:t/>
            </a:r>
            <a:endParaRPr sz="1200">
              <a:solidFill>
                <a:srgbClr val="000000"/>
              </a:solidFill>
            </a:endParaRPr>
          </a:p>
        </p:txBody>
      </p:sp>
      <p:pic>
        <p:nvPicPr>
          <p:cNvPr id="204" name="Google Shape;204;p27"/>
          <p:cNvPicPr preferRelativeResize="0"/>
          <p:nvPr/>
        </p:nvPicPr>
        <p:blipFill>
          <a:blip r:embed="rId3">
            <a:alphaModFix/>
          </a:blip>
          <a:stretch>
            <a:fillRect/>
          </a:stretch>
        </p:blipFill>
        <p:spPr>
          <a:xfrm>
            <a:off x="3866925" y="644000"/>
            <a:ext cx="5204800" cy="4078100"/>
          </a:xfrm>
          <a:prstGeom prst="rect">
            <a:avLst/>
          </a:prstGeom>
          <a:noFill/>
          <a:ln>
            <a:noFill/>
          </a:ln>
        </p:spPr>
      </p:pic>
      <p:sp>
        <p:nvSpPr>
          <p:cNvPr id="205" name="Google Shape;205;p27"/>
          <p:cNvSpPr txBox="1"/>
          <p:nvPr/>
        </p:nvSpPr>
        <p:spPr>
          <a:xfrm>
            <a:off x="5155900" y="48048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000">
                <a:latin typeface="Lato"/>
                <a:ea typeface="Lato"/>
                <a:cs typeface="Lato"/>
                <a:sym typeface="Lato"/>
              </a:rPr>
              <a:t>Figure 9 Correlation matrix</a:t>
            </a:r>
            <a:endParaRPr b="1" sz="1000">
              <a:latin typeface="Lato"/>
              <a:ea typeface="Lato"/>
              <a:cs typeface="Lato"/>
              <a:sym typeface="Lato"/>
            </a:endParaRPr>
          </a:p>
        </p:txBody>
      </p:sp>
      <p:sp>
        <p:nvSpPr>
          <p:cNvPr id="206" name="Google Shape;206;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1" type="body"/>
          </p:nvPr>
        </p:nvSpPr>
        <p:spPr>
          <a:xfrm>
            <a:off x="173525" y="768425"/>
            <a:ext cx="4330200" cy="4263900"/>
          </a:xfrm>
          <a:prstGeom prst="rect">
            <a:avLst/>
          </a:prstGeom>
        </p:spPr>
        <p:txBody>
          <a:bodyPr anchorCtr="0" anchor="t" bIns="91425" lIns="91425" spcFirstLastPara="1" rIns="91425" wrap="square" tIns="91425">
            <a:normAutofit/>
          </a:bodyPr>
          <a:lstStyle/>
          <a:p>
            <a:pPr indent="0" lvl="0" marL="0" rtl="0" algn="l">
              <a:lnSpc>
                <a:spcPct val="120000"/>
              </a:lnSpc>
              <a:spcBef>
                <a:spcPts val="1200"/>
              </a:spcBef>
              <a:spcAft>
                <a:spcPts val="0"/>
              </a:spcAft>
              <a:buNone/>
            </a:pPr>
            <a:r>
              <a:rPr b="1" lang="en" sz="1400">
                <a:solidFill>
                  <a:srgbClr val="000000"/>
                </a:solidFill>
              </a:rPr>
              <a:t>Dimensionality Reduction</a:t>
            </a:r>
            <a:endParaRPr sz="1400">
              <a:solidFill>
                <a:srgbClr val="000000"/>
              </a:solidFill>
            </a:endParaRPr>
          </a:p>
          <a:p>
            <a:pPr indent="0" lvl="0" marL="0" rtl="0" algn="l">
              <a:lnSpc>
                <a:spcPct val="120000"/>
              </a:lnSpc>
              <a:spcBef>
                <a:spcPts val="1200"/>
              </a:spcBef>
              <a:spcAft>
                <a:spcPts val="0"/>
              </a:spcAft>
              <a:buNone/>
            </a:pPr>
            <a:r>
              <a:rPr lang="en" sz="1200">
                <a:solidFill>
                  <a:srgbClr val="000000"/>
                </a:solidFill>
              </a:rPr>
              <a:t>For dimensionality reduction, we employ Principal Component Analysis (PCA). It's a technique that involves projecting each data point onto only the first few principal components in order to obtain lower-dimensional data with as little fluctuation as feasible. In our data, to capture 0.9529 variance, 57  principal components  are used.</a:t>
            </a:r>
            <a:endParaRPr sz="1200">
              <a:solidFill>
                <a:srgbClr val="000000"/>
              </a:solidFill>
            </a:endParaRPr>
          </a:p>
          <a:p>
            <a:pPr indent="0" lvl="0" marL="0" rtl="0" algn="l">
              <a:lnSpc>
                <a:spcPct val="120000"/>
              </a:lnSpc>
              <a:spcBef>
                <a:spcPts val="1200"/>
              </a:spcBef>
              <a:spcAft>
                <a:spcPts val="1200"/>
              </a:spcAft>
              <a:buNone/>
            </a:pPr>
            <a:r>
              <a:t/>
            </a:r>
            <a:endParaRPr sz="1000">
              <a:solidFill>
                <a:srgbClr val="000000"/>
              </a:solidFill>
              <a:latin typeface="Times New Roman"/>
              <a:ea typeface="Times New Roman"/>
              <a:cs typeface="Times New Roman"/>
              <a:sym typeface="Times New Roman"/>
            </a:endParaRPr>
          </a:p>
        </p:txBody>
      </p:sp>
      <p:sp>
        <p:nvSpPr>
          <p:cNvPr id="212" name="Google Shape;212;p28"/>
          <p:cNvSpPr txBox="1"/>
          <p:nvPr>
            <p:ph idx="2" type="body"/>
          </p:nvPr>
        </p:nvSpPr>
        <p:spPr>
          <a:xfrm>
            <a:off x="4643600" y="768425"/>
            <a:ext cx="4330200" cy="4263600"/>
          </a:xfrm>
          <a:prstGeom prst="rect">
            <a:avLst/>
          </a:prstGeom>
        </p:spPr>
        <p:txBody>
          <a:bodyPr anchorCtr="0" anchor="t" bIns="91425" lIns="91425" spcFirstLastPara="1" rIns="91425" wrap="square" tIns="91425">
            <a:normAutofit/>
          </a:bodyPr>
          <a:lstStyle/>
          <a:p>
            <a:pPr indent="0" lvl="0" marL="0" rtl="0" algn="l">
              <a:lnSpc>
                <a:spcPct val="130000"/>
              </a:lnSpc>
              <a:spcBef>
                <a:spcPts val="2400"/>
              </a:spcBef>
              <a:spcAft>
                <a:spcPts val="0"/>
              </a:spcAft>
              <a:buNone/>
            </a:pPr>
            <a:r>
              <a:rPr b="1" lang="en" sz="1400">
                <a:solidFill>
                  <a:srgbClr val="000000"/>
                </a:solidFill>
              </a:rPr>
              <a:t>Handling imbalanced data </a:t>
            </a:r>
            <a:endParaRPr b="1" sz="1400">
              <a:solidFill>
                <a:srgbClr val="000000"/>
              </a:solidFill>
            </a:endParaRPr>
          </a:p>
          <a:p>
            <a:pPr indent="0" lvl="0" marL="0" rtl="0" algn="just">
              <a:lnSpc>
                <a:spcPct val="120000"/>
              </a:lnSpc>
              <a:spcBef>
                <a:spcPts val="0"/>
              </a:spcBef>
              <a:spcAft>
                <a:spcPts val="0"/>
              </a:spcAft>
              <a:buNone/>
            </a:pPr>
            <a:r>
              <a:rPr lang="en" sz="1200">
                <a:solidFill>
                  <a:srgbClr val="000000"/>
                </a:solidFill>
              </a:rPr>
              <a:t>In this dataset, the maximum examples are for ‘NDF’ and ‘US’ as destination countries. We first use SMOTE to generate synthetic examples of minority classes to ensure class balance. SMOTE first selects a minority class instance at random and finds its k nearest minority class neighbors.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This approach aids in overcoming the problem of overfitting caused by random oversampling. It performs better than random oversampling as random oversampling chooses random samples from the minority class and replaces them in the training dataset.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We combine SMOTE with random under sampling to reduce the samples of the majority class,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We compare the performance of ridge algorithm and random forest models before and after resampling the data. The results are discussed in further sections.  </a:t>
            </a:r>
            <a:endParaRPr sz="1200">
              <a:solidFill>
                <a:srgbClr val="000000"/>
              </a:solidFill>
            </a:endParaRPr>
          </a:p>
        </p:txBody>
      </p:sp>
      <p:pic>
        <p:nvPicPr>
          <p:cNvPr id="213" name="Google Shape;213;p28"/>
          <p:cNvPicPr preferRelativeResize="0"/>
          <p:nvPr/>
        </p:nvPicPr>
        <p:blipFill>
          <a:blip r:embed="rId3">
            <a:alphaModFix/>
          </a:blip>
          <a:stretch>
            <a:fillRect/>
          </a:stretch>
        </p:blipFill>
        <p:spPr>
          <a:xfrm>
            <a:off x="206863" y="2726675"/>
            <a:ext cx="4263525" cy="2107050"/>
          </a:xfrm>
          <a:prstGeom prst="rect">
            <a:avLst/>
          </a:prstGeom>
          <a:noFill/>
          <a:ln>
            <a:noFill/>
          </a:ln>
        </p:spPr>
      </p:pic>
      <p:sp>
        <p:nvSpPr>
          <p:cNvPr id="214" name="Google Shape;214;p28"/>
          <p:cNvSpPr txBox="1"/>
          <p:nvPr/>
        </p:nvSpPr>
        <p:spPr>
          <a:xfrm>
            <a:off x="297450" y="4709775"/>
            <a:ext cx="3842100" cy="523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000">
                <a:latin typeface="Lato"/>
                <a:ea typeface="Lato"/>
                <a:cs typeface="Lato"/>
                <a:sym typeface="Lato"/>
              </a:rPr>
              <a:t>Figure 10 </a:t>
            </a:r>
            <a:r>
              <a:rPr b="1" lang="en" sz="1000">
                <a:latin typeface="Lato"/>
                <a:ea typeface="Lato"/>
                <a:cs typeface="Lato"/>
                <a:sym typeface="Lato"/>
              </a:rPr>
              <a:t>Variation in variance of data with increasing number of Principal components</a:t>
            </a:r>
            <a:r>
              <a:rPr b="1" lang="en" sz="1000">
                <a:latin typeface="Lato"/>
                <a:ea typeface="Lato"/>
                <a:cs typeface="Lato"/>
                <a:sym typeface="Lato"/>
              </a:rPr>
              <a:t> </a:t>
            </a:r>
            <a:endParaRPr b="1" sz="1000">
              <a:latin typeface="Lato"/>
              <a:ea typeface="Lato"/>
              <a:cs typeface="Lato"/>
              <a:sym typeface="Lato"/>
            </a:endParaRPr>
          </a:p>
        </p:txBody>
      </p:sp>
      <p:sp>
        <p:nvSpPr>
          <p:cNvPr id="215" name="Google Shape;21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Handling Imbalanced Data	</a:t>
            </a:r>
            <a:endParaRPr/>
          </a:p>
        </p:txBody>
      </p:sp>
      <p:sp>
        <p:nvSpPr>
          <p:cNvPr id="221" name="Google Shape;221;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just">
              <a:lnSpc>
                <a:spcPct val="12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In this dataset, the maximum examples are for ‘NDF’ and ‘US’ as destination countries. These majority classes can lead to the low performance of the models. </a:t>
            </a:r>
            <a:endParaRPr>
              <a:solidFill>
                <a:srgbClr val="000000"/>
              </a:solidFill>
              <a:latin typeface="Times New Roman"/>
              <a:ea typeface="Times New Roman"/>
              <a:cs typeface="Times New Roman"/>
              <a:sym typeface="Times New Roman"/>
            </a:endParaRPr>
          </a:p>
          <a:p>
            <a:pPr indent="-311150" lvl="0" marL="457200" rtl="0" algn="just">
              <a:lnSpc>
                <a:spcPct val="12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We combine SMOTE with random undersampling to reduce the samples of the majority class, i.e. ‘NDF’. Random undersampling reduces the number of examples in the training dataset.</a:t>
            </a:r>
            <a:endParaRPr>
              <a:solidFill>
                <a:srgbClr val="000000"/>
              </a:solidFill>
              <a:latin typeface="Times New Roman"/>
              <a:ea typeface="Times New Roman"/>
              <a:cs typeface="Times New Roman"/>
              <a:sym typeface="Times New Roman"/>
            </a:endParaRPr>
          </a:p>
          <a:p>
            <a:pPr indent="-311150" lvl="0" marL="457200" rtl="0" algn="just">
              <a:lnSpc>
                <a:spcPct val="120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We first use SMOTE to generate synthetic examples of minority classes to ensure class balance. Then we add Random under sampler to  reduce the number of examples in the training dataset.</a:t>
            </a:r>
            <a:endParaRPr/>
          </a:p>
        </p:txBody>
      </p:sp>
      <p:sp>
        <p:nvSpPr>
          <p:cNvPr id="222" name="Google Shape;222;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228" name="Google Shape;228;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Random Forest</a:t>
            </a:r>
            <a:endParaRPr sz="2300"/>
          </a:p>
        </p:txBody>
      </p:sp>
      <p:sp>
        <p:nvSpPr>
          <p:cNvPr id="234" name="Google Shape;23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lang="en" sz="1200">
                <a:solidFill>
                  <a:srgbClr val="000000"/>
                </a:solidFill>
              </a:rPr>
              <a:t>Random forest is an ensemble algorithm that generates different training subsets from sample training data with replacement and builds decision trees on these samples.</a:t>
            </a:r>
            <a:endParaRPr sz="1200">
              <a:solidFill>
                <a:srgbClr val="000000"/>
              </a:solidFill>
            </a:endParaRPr>
          </a:p>
          <a:p>
            <a:pPr indent="0" lvl="0" marL="0" rtl="0" algn="just">
              <a:lnSpc>
                <a:spcPct val="120000"/>
              </a:lnSpc>
              <a:spcBef>
                <a:spcPts val="0"/>
              </a:spcBef>
              <a:spcAft>
                <a:spcPts val="0"/>
              </a:spcAft>
              <a:buNone/>
            </a:pPr>
            <a:r>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We choose a weighted f1 score for comparison as it accounts for class imbalance by computing the average of binary metrics in which each class’s score is weighted by its presence in the true data sample.</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First, we implement this algorithm without sampling the data. In the second scenario, we perform sampling of the data by combining Synthetic Minority Oversampling Technique (SMOTE) and Random Under Sampling to synthesize new examples from existing examples of the minority class and reduce the examples of the majority class.</a:t>
            </a:r>
            <a:endParaRPr sz="1200">
              <a:solidFill>
                <a:srgbClr val="000000"/>
              </a:solidFill>
            </a:endParaRPr>
          </a:p>
        </p:txBody>
      </p:sp>
      <p:sp>
        <p:nvSpPr>
          <p:cNvPr id="235" name="Google Shape;235;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idx="4294967295" type="title"/>
          </p:nvPr>
        </p:nvSpPr>
        <p:spPr>
          <a:xfrm>
            <a:off x="729450" y="364375"/>
            <a:ext cx="7021200" cy="42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00"/>
              <a:t>Table of </a:t>
            </a:r>
            <a:r>
              <a:rPr lang="en" sz="3500"/>
              <a:t>Contents</a:t>
            </a:r>
            <a:endParaRPr sz="3500"/>
          </a:p>
          <a:p>
            <a:pPr indent="0" lvl="0" marL="0" rtl="0" algn="l">
              <a:spcBef>
                <a:spcPts val="0"/>
              </a:spcBef>
              <a:spcAft>
                <a:spcPts val="0"/>
              </a:spcAft>
              <a:buSzPts val="990"/>
              <a:buNone/>
            </a:pPr>
            <a:r>
              <a:t/>
            </a:r>
            <a:endParaRPr b="0" sz="1220"/>
          </a:p>
          <a:p>
            <a:pPr indent="-306070" lvl="0" marL="457200" rtl="0" algn="l">
              <a:spcBef>
                <a:spcPts val="0"/>
              </a:spcBef>
              <a:spcAft>
                <a:spcPts val="0"/>
              </a:spcAft>
              <a:buSzPts val="1220"/>
              <a:buAutoNum type="arabicPeriod"/>
            </a:pPr>
            <a:r>
              <a:rPr b="0" lang="en" sz="1220"/>
              <a:t>Introduction</a:t>
            </a:r>
            <a:endParaRPr b="0" sz="1220"/>
          </a:p>
          <a:p>
            <a:pPr indent="-306070" lvl="0" marL="457200" rtl="0" algn="l">
              <a:spcBef>
                <a:spcPts val="0"/>
              </a:spcBef>
              <a:spcAft>
                <a:spcPts val="0"/>
              </a:spcAft>
              <a:buSzPts val="1220"/>
              <a:buAutoNum type="arabicPeriod"/>
            </a:pPr>
            <a:r>
              <a:rPr b="0" lang="en" sz="1220"/>
              <a:t>Background</a:t>
            </a:r>
            <a:endParaRPr b="0" sz="1220"/>
          </a:p>
          <a:p>
            <a:pPr indent="-306070" lvl="0" marL="457200" rtl="0" algn="l">
              <a:spcBef>
                <a:spcPts val="0"/>
              </a:spcBef>
              <a:spcAft>
                <a:spcPts val="0"/>
              </a:spcAft>
              <a:buSzPts val="1220"/>
              <a:buAutoNum type="arabicPeriod"/>
            </a:pPr>
            <a:r>
              <a:rPr b="0" lang="en" sz="1220"/>
              <a:t>Problem statement</a:t>
            </a:r>
            <a:endParaRPr b="0" sz="1220"/>
          </a:p>
          <a:p>
            <a:pPr indent="-306070" lvl="0" marL="457200" rtl="0" algn="l">
              <a:spcBef>
                <a:spcPts val="0"/>
              </a:spcBef>
              <a:spcAft>
                <a:spcPts val="0"/>
              </a:spcAft>
              <a:buSzPts val="1220"/>
              <a:buAutoNum type="arabicPeriod"/>
            </a:pPr>
            <a:r>
              <a:rPr b="0" lang="en" sz="1220"/>
              <a:t>Role of Machine Learning</a:t>
            </a:r>
            <a:endParaRPr b="0" sz="1220"/>
          </a:p>
          <a:p>
            <a:pPr indent="-306070" lvl="0" marL="457200" rtl="0" algn="l">
              <a:spcBef>
                <a:spcPts val="0"/>
              </a:spcBef>
              <a:spcAft>
                <a:spcPts val="0"/>
              </a:spcAft>
              <a:buSzPts val="1220"/>
              <a:buAutoNum type="arabicPeriod"/>
            </a:pPr>
            <a:r>
              <a:rPr b="0" lang="en" sz="1220"/>
              <a:t>Our Solution</a:t>
            </a:r>
            <a:endParaRPr b="0" sz="1220"/>
          </a:p>
          <a:p>
            <a:pPr indent="-306070" lvl="0" marL="457200" rtl="0" algn="l">
              <a:spcBef>
                <a:spcPts val="0"/>
              </a:spcBef>
              <a:spcAft>
                <a:spcPts val="0"/>
              </a:spcAft>
              <a:buSzPts val="1220"/>
              <a:buAutoNum type="arabicPeriod"/>
            </a:pPr>
            <a:r>
              <a:rPr b="0" lang="en" sz="1220"/>
              <a:t>Data Analysis</a:t>
            </a:r>
            <a:endParaRPr b="0" sz="1220"/>
          </a:p>
          <a:p>
            <a:pPr indent="-306070" lvl="0" marL="457200" rtl="0" algn="l">
              <a:spcBef>
                <a:spcPts val="0"/>
              </a:spcBef>
              <a:spcAft>
                <a:spcPts val="0"/>
              </a:spcAft>
              <a:buSzPts val="1220"/>
              <a:buAutoNum type="arabicPeriod"/>
            </a:pPr>
            <a:r>
              <a:rPr b="0" lang="en" sz="1220"/>
              <a:t>Data Preprocessing</a:t>
            </a:r>
            <a:endParaRPr b="0" sz="1220"/>
          </a:p>
          <a:p>
            <a:pPr indent="-306070" lvl="0" marL="457200" rtl="0" algn="l">
              <a:spcBef>
                <a:spcPts val="0"/>
              </a:spcBef>
              <a:spcAft>
                <a:spcPts val="0"/>
              </a:spcAft>
              <a:buSzPts val="1220"/>
              <a:buAutoNum type="arabicPeriod"/>
            </a:pPr>
            <a:r>
              <a:rPr b="0" lang="en" sz="1220"/>
              <a:t>Feature Selection</a:t>
            </a:r>
            <a:endParaRPr b="0" sz="1220"/>
          </a:p>
          <a:p>
            <a:pPr indent="-306070" lvl="0" marL="457200" rtl="0" algn="l">
              <a:spcBef>
                <a:spcPts val="0"/>
              </a:spcBef>
              <a:spcAft>
                <a:spcPts val="0"/>
              </a:spcAft>
              <a:buSzPts val="1220"/>
              <a:buAutoNum type="arabicPeriod"/>
            </a:pPr>
            <a:r>
              <a:rPr b="0" lang="en" sz="1220"/>
              <a:t>Dimensionality reduction</a:t>
            </a:r>
            <a:endParaRPr b="0" sz="1220"/>
          </a:p>
          <a:p>
            <a:pPr indent="-306070" lvl="0" marL="457200" rtl="0" algn="l">
              <a:spcBef>
                <a:spcPts val="0"/>
              </a:spcBef>
              <a:spcAft>
                <a:spcPts val="0"/>
              </a:spcAft>
              <a:buSzPts val="1220"/>
              <a:buAutoNum type="arabicPeriod"/>
            </a:pPr>
            <a:r>
              <a:rPr b="0" lang="en" sz="1220"/>
              <a:t>Handling Imbalanced data</a:t>
            </a:r>
            <a:endParaRPr b="0" sz="1220"/>
          </a:p>
          <a:p>
            <a:pPr indent="-306070" lvl="0" marL="457200" rtl="0" algn="l">
              <a:spcBef>
                <a:spcPts val="0"/>
              </a:spcBef>
              <a:spcAft>
                <a:spcPts val="0"/>
              </a:spcAft>
              <a:buSzPts val="1220"/>
              <a:buAutoNum type="arabicPeriod"/>
            </a:pPr>
            <a:r>
              <a:rPr b="0" lang="en" sz="1220"/>
              <a:t>Methodology</a:t>
            </a:r>
            <a:endParaRPr b="0" sz="1220"/>
          </a:p>
          <a:p>
            <a:pPr indent="-306069" lvl="0" marL="857250" rtl="0" algn="l">
              <a:spcBef>
                <a:spcPts val="0"/>
              </a:spcBef>
              <a:spcAft>
                <a:spcPts val="0"/>
              </a:spcAft>
              <a:buSzPts val="1220"/>
              <a:buAutoNum type="alphaUcPeriod"/>
            </a:pPr>
            <a:r>
              <a:rPr b="0" lang="en" sz="1220"/>
              <a:t>Random Forest</a:t>
            </a:r>
            <a:endParaRPr b="0" sz="1220"/>
          </a:p>
          <a:p>
            <a:pPr indent="-306069" lvl="0" marL="857250" rtl="0" algn="l">
              <a:spcBef>
                <a:spcPts val="0"/>
              </a:spcBef>
              <a:spcAft>
                <a:spcPts val="0"/>
              </a:spcAft>
              <a:buSzPts val="1220"/>
              <a:buAutoNum type="alphaUcPeriod"/>
            </a:pPr>
            <a:r>
              <a:rPr b="0" lang="en" sz="1220"/>
              <a:t>Ridge regression</a:t>
            </a:r>
            <a:endParaRPr b="0" sz="1220"/>
          </a:p>
          <a:p>
            <a:pPr indent="-306069" lvl="0" marL="857250" rtl="0" algn="l">
              <a:spcBef>
                <a:spcPts val="0"/>
              </a:spcBef>
              <a:spcAft>
                <a:spcPts val="0"/>
              </a:spcAft>
              <a:buSzPts val="1220"/>
              <a:buAutoNum type="alphaUcPeriod"/>
            </a:pPr>
            <a:r>
              <a:rPr b="0" lang="en" sz="1220"/>
              <a:t>Decision Tree</a:t>
            </a:r>
            <a:endParaRPr b="0" sz="1220"/>
          </a:p>
          <a:p>
            <a:pPr indent="-306069" lvl="0" marL="857250" rtl="0" algn="l">
              <a:spcBef>
                <a:spcPts val="0"/>
              </a:spcBef>
              <a:spcAft>
                <a:spcPts val="0"/>
              </a:spcAft>
              <a:buSzPts val="1220"/>
              <a:buAutoNum type="alphaUcPeriod"/>
            </a:pPr>
            <a:r>
              <a:rPr b="0" lang="en" sz="1220"/>
              <a:t>Extra trees classification</a:t>
            </a:r>
            <a:endParaRPr b="0" sz="1220"/>
          </a:p>
          <a:p>
            <a:pPr indent="-306069" lvl="0" marL="857250" rtl="0" algn="l">
              <a:spcBef>
                <a:spcPts val="0"/>
              </a:spcBef>
              <a:spcAft>
                <a:spcPts val="0"/>
              </a:spcAft>
              <a:buSzPts val="1220"/>
              <a:buAutoNum type="alphaUcPeriod"/>
            </a:pPr>
            <a:r>
              <a:rPr b="0" lang="en" sz="1220"/>
              <a:t>Gradient Boosting Classification</a:t>
            </a:r>
            <a:endParaRPr b="0" sz="1220"/>
          </a:p>
          <a:p>
            <a:pPr indent="-306070" lvl="0" marL="457200" rtl="0" algn="l">
              <a:spcBef>
                <a:spcPts val="0"/>
              </a:spcBef>
              <a:spcAft>
                <a:spcPts val="0"/>
              </a:spcAft>
              <a:buSzPts val="1220"/>
              <a:buAutoNum type="arabicPeriod"/>
            </a:pPr>
            <a:r>
              <a:rPr b="0" lang="en" sz="1220"/>
              <a:t>Evaluation</a:t>
            </a:r>
            <a:endParaRPr b="0" sz="1220"/>
          </a:p>
          <a:p>
            <a:pPr indent="-306070" lvl="0" marL="457200" rtl="0" algn="l">
              <a:spcBef>
                <a:spcPts val="0"/>
              </a:spcBef>
              <a:spcAft>
                <a:spcPts val="0"/>
              </a:spcAft>
              <a:buSzPts val="1220"/>
              <a:buAutoNum type="arabicPeriod"/>
            </a:pPr>
            <a:r>
              <a:rPr b="0" lang="en" sz="1220"/>
              <a:t>Conclusion</a:t>
            </a:r>
            <a:endParaRPr b="0" sz="1220"/>
          </a:p>
          <a:p>
            <a:pPr indent="-306070" lvl="0" marL="457200" rtl="0" algn="l">
              <a:spcBef>
                <a:spcPts val="0"/>
              </a:spcBef>
              <a:spcAft>
                <a:spcPts val="0"/>
              </a:spcAft>
              <a:buSzPts val="1220"/>
              <a:buAutoNum type="arabicPeriod"/>
            </a:pPr>
            <a:r>
              <a:rPr b="0" lang="en" sz="1220"/>
              <a:t>Future Work</a:t>
            </a:r>
            <a:endParaRPr b="0" sz="1220"/>
          </a:p>
          <a:p>
            <a:pPr indent="-306070" lvl="0" marL="457200" rtl="0" algn="l">
              <a:spcBef>
                <a:spcPts val="0"/>
              </a:spcBef>
              <a:spcAft>
                <a:spcPts val="0"/>
              </a:spcAft>
              <a:buSzPts val="1220"/>
              <a:buAutoNum type="arabicPeriod"/>
            </a:pPr>
            <a:r>
              <a:rPr b="0" lang="en" sz="1220"/>
              <a:t>References</a:t>
            </a:r>
            <a:endParaRPr b="0" sz="1220"/>
          </a:p>
          <a:p>
            <a:pPr indent="0" lvl="0" marL="0" rtl="0" algn="l">
              <a:spcBef>
                <a:spcPts val="0"/>
              </a:spcBef>
              <a:spcAft>
                <a:spcPts val="0"/>
              </a:spcAft>
              <a:buSzPts val="990"/>
              <a:buNone/>
            </a:pPr>
            <a:r>
              <a:t/>
            </a:r>
            <a:endParaRPr b="0" sz="1220"/>
          </a:p>
          <a:p>
            <a:pPr indent="0" lvl="0" marL="0" rtl="0" algn="l">
              <a:spcBef>
                <a:spcPts val="0"/>
              </a:spcBef>
              <a:spcAft>
                <a:spcPts val="0"/>
              </a:spcAft>
              <a:buSzPts val="990"/>
              <a:buNone/>
            </a:pPr>
            <a:r>
              <a:t/>
            </a:r>
            <a:endParaRPr b="0" sz="1220"/>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Table&#10;&#10;Description automatically generated" id="240" name="Google Shape;240;p32"/>
          <p:cNvPicPr preferRelativeResize="0"/>
          <p:nvPr/>
        </p:nvPicPr>
        <p:blipFill>
          <a:blip r:embed="rId3">
            <a:alphaModFix/>
          </a:blip>
          <a:stretch>
            <a:fillRect/>
          </a:stretch>
        </p:blipFill>
        <p:spPr>
          <a:xfrm>
            <a:off x="152400" y="152400"/>
            <a:ext cx="2581275" cy="1971675"/>
          </a:xfrm>
          <a:prstGeom prst="rect">
            <a:avLst/>
          </a:prstGeom>
          <a:noFill/>
          <a:ln>
            <a:noFill/>
          </a:ln>
        </p:spPr>
      </p:pic>
      <p:pic>
        <p:nvPicPr>
          <p:cNvPr descr="Table&#10;&#10;Description automatically generated" id="241" name="Google Shape;241;p32"/>
          <p:cNvPicPr preferRelativeResize="0"/>
          <p:nvPr/>
        </p:nvPicPr>
        <p:blipFill>
          <a:blip r:embed="rId3">
            <a:alphaModFix/>
          </a:blip>
          <a:stretch>
            <a:fillRect/>
          </a:stretch>
        </p:blipFill>
        <p:spPr>
          <a:xfrm>
            <a:off x="0" y="53250"/>
            <a:ext cx="3009900" cy="2299071"/>
          </a:xfrm>
          <a:prstGeom prst="rect">
            <a:avLst/>
          </a:prstGeom>
          <a:noFill/>
          <a:ln>
            <a:noFill/>
          </a:ln>
        </p:spPr>
      </p:pic>
      <p:pic>
        <p:nvPicPr>
          <p:cNvPr descr="Table&#10;&#10;Description automatically generated" id="242" name="Google Shape;242;p32"/>
          <p:cNvPicPr preferRelativeResize="0"/>
          <p:nvPr/>
        </p:nvPicPr>
        <p:blipFill>
          <a:blip r:embed="rId4">
            <a:alphaModFix/>
          </a:blip>
          <a:stretch>
            <a:fillRect/>
          </a:stretch>
        </p:blipFill>
        <p:spPr>
          <a:xfrm>
            <a:off x="38100" y="2658475"/>
            <a:ext cx="2933700" cy="2234654"/>
          </a:xfrm>
          <a:prstGeom prst="rect">
            <a:avLst/>
          </a:prstGeom>
          <a:noFill/>
          <a:ln>
            <a:noFill/>
          </a:ln>
        </p:spPr>
      </p:pic>
      <p:pic>
        <p:nvPicPr>
          <p:cNvPr descr="Calendar&#10;&#10;Description automatically generated" id="243" name="Google Shape;243;p32"/>
          <p:cNvPicPr preferRelativeResize="0"/>
          <p:nvPr/>
        </p:nvPicPr>
        <p:blipFill>
          <a:blip r:embed="rId5">
            <a:alphaModFix/>
          </a:blip>
          <a:stretch>
            <a:fillRect/>
          </a:stretch>
        </p:blipFill>
        <p:spPr>
          <a:xfrm>
            <a:off x="4225075" y="313525"/>
            <a:ext cx="4661400" cy="3962400"/>
          </a:xfrm>
          <a:prstGeom prst="rect">
            <a:avLst/>
          </a:prstGeom>
          <a:noFill/>
          <a:ln>
            <a:noFill/>
          </a:ln>
        </p:spPr>
      </p:pic>
      <p:sp>
        <p:nvSpPr>
          <p:cNvPr id="244" name="Google Shape;244;p32"/>
          <p:cNvSpPr txBox="1"/>
          <p:nvPr/>
        </p:nvSpPr>
        <p:spPr>
          <a:xfrm>
            <a:off x="-500075" y="2352325"/>
            <a:ext cx="4486500" cy="338700"/>
          </a:xfrm>
          <a:prstGeom prst="rect">
            <a:avLst/>
          </a:prstGeom>
          <a:noFill/>
          <a:ln>
            <a:noFill/>
          </a:ln>
        </p:spPr>
        <p:txBody>
          <a:bodyPr anchorCtr="0" anchor="t" bIns="91425" lIns="91425" spcFirstLastPara="1" rIns="91425" wrap="square" tIns="91425">
            <a:spAutoFit/>
          </a:bodyPr>
          <a:lstStyle/>
          <a:p>
            <a:pPr indent="0" lvl="0" marL="457200" rtl="0" algn="ctr">
              <a:lnSpc>
                <a:spcPct val="120000"/>
              </a:lnSpc>
              <a:spcBef>
                <a:spcPts val="600"/>
              </a:spcBef>
              <a:spcAft>
                <a:spcPts val="0"/>
              </a:spcAft>
              <a:buNone/>
            </a:pPr>
            <a:r>
              <a:rPr b="1" lang="en" sz="1000">
                <a:latin typeface="Lato"/>
                <a:ea typeface="Lato"/>
                <a:cs typeface="Lato"/>
                <a:sym typeface="Lato"/>
              </a:rPr>
              <a:t>Figure 11 Random Forest Classification report (before sampling)</a:t>
            </a:r>
            <a:endParaRPr b="1" sz="1000">
              <a:latin typeface="Lato"/>
              <a:ea typeface="Lato"/>
              <a:cs typeface="Lato"/>
              <a:sym typeface="Lato"/>
            </a:endParaRPr>
          </a:p>
        </p:txBody>
      </p:sp>
      <p:sp>
        <p:nvSpPr>
          <p:cNvPr id="245" name="Google Shape;245;p32"/>
          <p:cNvSpPr txBox="1"/>
          <p:nvPr/>
        </p:nvSpPr>
        <p:spPr>
          <a:xfrm>
            <a:off x="-380525" y="4804800"/>
            <a:ext cx="4247400" cy="338700"/>
          </a:xfrm>
          <a:prstGeom prst="rect">
            <a:avLst/>
          </a:prstGeom>
          <a:noFill/>
          <a:ln>
            <a:noFill/>
          </a:ln>
        </p:spPr>
        <p:txBody>
          <a:bodyPr anchorCtr="0" anchor="t" bIns="91425" lIns="91425" spcFirstLastPara="1" rIns="91425" wrap="square" tIns="91425">
            <a:spAutoFit/>
          </a:bodyPr>
          <a:lstStyle/>
          <a:p>
            <a:pPr indent="0" lvl="0" marL="457200" rtl="0" algn="ctr">
              <a:lnSpc>
                <a:spcPct val="120000"/>
              </a:lnSpc>
              <a:spcBef>
                <a:spcPts val="600"/>
              </a:spcBef>
              <a:spcAft>
                <a:spcPts val="0"/>
              </a:spcAft>
              <a:buNone/>
            </a:pPr>
            <a:r>
              <a:rPr b="1" lang="en" sz="1000">
                <a:latin typeface="Lato"/>
                <a:ea typeface="Lato"/>
                <a:cs typeface="Lato"/>
                <a:sym typeface="Lato"/>
              </a:rPr>
              <a:t>Figure 12 Random Forest Classification report (After sampling)</a:t>
            </a:r>
            <a:endParaRPr b="1" sz="1000">
              <a:latin typeface="Lato"/>
              <a:ea typeface="Lato"/>
              <a:cs typeface="Lato"/>
              <a:sym typeface="Lato"/>
            </a:endParaRPr>
          </a:p>
        </p:txBody>
      </p:sp>
      <p:sp>
        <p:nvSpPr>
          <p:cNvPr id="246" name="Google Shape;246;p32"/>
          <p:cNvSpPr txBox="1"/>
          <p:nvPr/>
        </p:nvSpPr>
        <p:spPr>
          <a:xfrm>
            <a:off x="5055775" y="4554425"/>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 Figure 13 Random Forest Confusion matrix with resampled data</a:t>
            </a:r>
            <a:endParaRPr b="1" sz="1000">
              <a:latin typeface="Lato"/>
              <a:ea typeface="Lato"/>
              <a:cs typeface="Lato"/>
              <a:sym typeface="Lato"/>
            </a:endParaRPr>
          </a:p>
        </p:txBody>
      </p:sp>
      <p:sp>
        <p:nvSpPr>
          <p:cNvPr id="247" name="Google Shape;247;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21300" y="616700"/>
            <a:ext cx="7688700" cy="5352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1200"/>
              </a:spcAft>
              <a:buNone/>
            </a:pPr>
            <a:r>
              <a:rPr lang="en" sz="2300">
                <a:solidFill>
                  <a:srgbClr val="000000"/>
                </a:solidFill>
              </a:rPr>
              <a:t>Ridge Regression</a:t>
            </a:r>
            <a:endParaRPr sz="2300"/>
          </a:p>
        </p:txBody>
      </p:sp>
      <p:sp>
        <p:nvSpPr>
          <p:cNvPr id="253" name="Google Shape;253;p33"/>
          <p:cNvSpPr txBox="1"/>
          <p:nvPr>
            <p:ph idx="1" type="body"/>
          </p:nvPr>
        </p:nvSpPr>
        <p:spPr>
          <a:xfrm>
            <a:off x="152400" y="1465949"/>
            <a:ext cx="8870400" cy="28740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lang="en" sz="1100">
                <a:solidFill>
                  <a:srgbClr val="000000"/>
                </a:solidFill>
              </a:rPr>
              <a:t>Linear regression minimizes the loss function by selecting coefficients for each independent variable. However, if the coefficients are excessively large, it may overfit the training dataset and lead to model overfitting.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rPr lang="en" sz="1100">
                <a:solidFill>
                  <a:srgbClr val="000000"/>
                </a:solidFill>
              </a:rPr>
              <a:t>First, we implement the ridge algorithm on training data without any resampling. Next, we apply the ridge algorithm after resampling the data using SMOTE and random under sampling.  We use the value of alpha as 0.01, 0.1 , 0.5 , 0.8 , and 1 and choose the class weights as balanced as it automatically adjusts weights which are inversely proportional to class frequencies in the input data as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a:p>
            <a:pPr indent="0" lvl="0" marL="0" rtl="0" algn="just">
              <a:lnSpc>
                <a:spcPct val="120000"/>
              </a:lnSpc>
              <a:spcBef>
                <a:spcPts val="0"/>
              </a:spcBef>
              <a:spcAft>
                <a:spcPts val="0"/>
              </a:spcAft>
              <a:buNone/>
            </a:pPr>
            <a:r>
              <a:rPr lang="en" sz="1100">
                <a:solidFill>
                  <a:srgbClr val="000000"/>
                </a:solidFill>
              </a:rPr>
              <a:t>We evaluate the performance based on weighted f1 score. The results of model performance with different values of alpha are summarized in the diagram below.</a:t>
            </a:r>
            <a:endParaRPr sz="1100">
              <a:solidFill>
                <a:srgbClr val="000000"/>
              </a:solidFill>
            </a:endParaRPr>
          </a:p>
          <a:p>
            <a:pPr indent="0" lvl="0" marL="0" rtl="0" algn="just">
              <a:lnSpc>
                <a:spcPct val="120000"/>
              </a:lnSpc>
              <a:spcBef>
                <a:spcPts val="0"/>
              </a:spcBef>
              <a:spcAft>
                <a:spcPts val="0"/>
              </a:spcAft>
              <a:buNone/>
            </a:pPr>
            <a:r>
              <a:t/>
            </a:r>
            <a:endParaRPr sz="1100">
              <a:solidFill>
                <a:srgbClr val="000000"/>
              </a:solidFill>
            </a:endParaRPr>
          </a:p>
        </p:txBody>
      </p:sp>
      <p:pic>
        <p:nvPicPr>
          <p:cNvPr descr="A picture containing text, watch, gauge&#10;&#10;Description automatically generated" id="254" name="Google Shape;254;p33"/>
          <p:cNvPicPr preferRelativeResize="0"/>
          <p:nvPr/>
        </p:nvPicPr>
        <p:blipFill>
          <a:blip r:embed="rId3">
            <a:alphaModFix/>
          </a:blip>
          <a:stretch>
            <a:fillRect/>
          </a:stretch>
        </p:blipFill>
        <p:spPr>
          <a:xfrm>
            <a:off x="2650900" y="2126975"/>
            <a:ext cx="2763750" cy="480325"/>
          </a:xfrm>
          <a:prstGeom prst="rect">
            <a:avLst/>
          </a:prstGeom>
          <a:noFill/>
          <a:ln>
            <a:noFill/>
          </a:ln>
        </p:spPr>
      </p:pic>
      <p:pic>
        <p:nvPicPr>
          <p:cNvPr id="255" name="Google Shape;255;p33"/>
          <p:cNvPicPr preferRelativeResize="0"/>
          <p:nvPr/>
        </p:nvPicPr>
        <p:blipFill>
          <a:blip r:embed="rId4">
            <a:alphaModFix/>
          </a:blip>
          <a:stretch>
            <a:fillRect/>
          </a:stretch>
        </p:blipFill>
        <p:spPr>
          <a:xfrm>
            <a:off x="3206913" y="3436675"/>
            <a:ext cx="1717475" cy="441400"/>
          </a:xfrm>
          <a:prstGeom prst="rect">
            <a:avLst/>
          </a:prstGeom>
          <a:noFill/>
          <a:ln>
            <a:noFill/>
          </a:ln>
        </p:spPr>
      </p:pic>
      <p:pic>
        <p:nvPicPr>
          <p:cNvPr descr="Text&#10;&#10;Description automatically generated" id="256" name="Google Shape;256;p33"/>
          <p:cNvPicPr preferRelativeResize="0"/>
          <p:nvPr/>
        </p:nvPicPr>
        <p:blipFill>
          <a:blip r:embed="rId5">
            <a:alphaModFix/>
          </a:blip>
          <a:stretch>
            <a:fillRect/>
          </a:stretch>
        </p:blipFill>
        <p:spPr>
          <a:xfrm>
            <a:off x="2953263" y="4305929"/>
            <a:ext cx="2159025" cy="642675"/>
          </a:xfrm>
          <a:prstGeom prst="rect">
            <a:avLst/>
          </a:prstGeom>
          <a:noFill/>
          <a:ln>
            <a:noFill/>
          </a:ln>
        </p:spPr>
      </p:pic>
      <p:sp>
        <p:nvSpPr>
          <p:cNvPr id="257" name="Google Shape;257;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Table&#10;&#10;Description automatically generated" id="262" name="Google Shape;262;p34"/>
          <p:cNvPicPr preferRelativeResize="0"/>
          <p:nvPr/>
        </p:nvPicPr>
        <p:blipFill>
          <a:blip r:embed="rId3">
            <a:alphaModFix/>
          </a:blip>
          <a:stretch>
            <a:fillRect/>
          </a:stretch>
        </p:blipFill>
        <p:spPr>
          <a:xfrm>
            <a:off x="561375" y="209950"/>
            <a:ext cx="2885850" cy="2208926"/>
          </a:xfrm>
          <a:prstGeom prst="rect">
            <a:avLst/>
          </a:prstGeom>
          <a:noFill/>
          <a:ln>
            <a:noFill/>
          </a:ln>
        </p:spPr>
      </p:pic>
      <p:pic>
        <p:nvPicPr>
          <p:cNvPr descr="Table&#10;&#10;Description automatically generated" id="263" name="Google Shape;263;p34"/>
          <p:cNvPicPr preferRelativeResize="0"/>
          <p:nvPr/>
        </p:nvPicPr>
        <p:blipFill>
          <a:blip r:embed="rId4">
            <a:alphaModFix/>
          </a:blip>
          <a:stretch>
            <a:fillRect/>
          </a:stretch>
        </p:blipFill>
        <p:spPr>
          <a:xfrm>
            <a:off x="561375" y="2753300"/>
            <a:ext cx="2885850" cy="2098825"/>
          </a:xfrm>
          <a:prstGeom prst="rect">
            <a:avLst/>
          </a:prstGeom>
          <a:noFill/>
          <a:ln>
            <a:noFill/>
          </a:ln>
        </p:spPr>
      </p:pic>
      <p:pic>
        <p:nvPicPr>
          <p:cNvPr descr="Calendar&#10;&#10;Description automatically generated" id="264" name="Google Shape;264;p34"/>
          <p:cNvPicPr preferRelativeResize="0"/>
          <p:nvPr/>
        </p:nvPicPr>
        <p:blipFill>
          <a:blip r:embed="rId5">
            <a:alphaModFix/>
          </a:blip>
          <a:stretch>
            <a:fillRect/>
          </a:stretch>
        </p:blipFill>
        <p:spPr>
          <a:xfrm>
            <a:off x="4150625" y="290125"/>
            <a:ext cx="4773050" cy="4072550"/>
          </a:xfrm>
          <a:prstGeom prst="rect">
            <a:avLst/>
          </a:prstGeom>
          <a:noFill/>
          <a:ln>
            <a:noFill/>
          </a:ln>
        </p:spPr>
      </p:pic>
      <p:sp>
        <p:nvSpPr>
          <p:cNvPr id="265" name="Google Shape;265;p34"/>
          <p:cNvSpPr txBox="1"/>
          <p:nvPr/>
        </p:nvSpPr>
        <p:spPr>
          <a:xfrm>
            <a:off x="-61975" y="2362200"/>
            <a:ext cx="42126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sz="1000">
                <a:latin typeface="Lato"/>
                <a:ea typeface="Lato"/>
                <a:cs typeface="Lato"/>
                <a:sym typeface="Lato"/>
              </a:rPr>
              <a:t>Figure 14 Ridge Algorithm Classification report (before resampling)</a:t>
            </a:r>
            <a:endParaRPr b="1" sz="1000">
              <a:latin typeface="Lato"/>
              <a:ea typeface="Lato"/>
              <a:cs typeface="Lato"/>
              <a:sym typeface="Lato"/>
            </a:endParaRPr>
          </a:p>
        </p:txBody>
      </p:sp>
      <p:sp>
        <p:nvSpPr>
          <p:cNvPr id="266" name="Google Shape;266;p34"/>
          <p:cNvSpPr txBox="1"/>
          <p:nvPr/>
        </p:nvSpPr>
        <p:spPr>
          <a:xfrm>
            <a:off x="-145050" y="4812550"/>
            <a:ext cx="42126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1200"/>
              </a:spcBef>
              <a:spcAft>
                <a:spcPts val="1200"/>
              </a:spcAft>
              <a:buNone/>
            </a:pPr>
            <a:r>
              <a:rPr b="1" lang="en" sz="1000">
                <a:latin typeface="Lato"/>
                <a:ea typeface="Lato"/>
                <a:cs typeface="Lato"/>
                <a:sym typeface="Lato"/>
              </a:rPr>
              <a:t> Figure 15 Ridge Regression Classification report (after resampling)</a:t>
            </a:r>
            <a:endParaRPr b="1" sz="1000">
              <a:latin typeface="Lato"/>
              <a:ea typeface="Lato"/>
              <a:cs typeface="Lato"/>
              <a:sym typeface="Lato"/>
            </a:endParaRPr>
          </a:p>
        </p:txBody>
      </p:sp>
      <p:sp>
        <p:nvSpPr>
          <p:cNvPr id="267" name="Google Shape;267;p34"/>
          <p:cNvSpPr txBox="1"/>
          <p:nvPr/>
        </p:nvSpPr>
        <p:spPr>
          <a:xfrm>
            <a:off x="5037150" y="4620300"/>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highlight>
                  <a:srgbClr val="FFFFFF"/>
                </a:highlight>
                <a:latin typeface="Lato"/>
                <a:ea typeface="Lato"/>
                <a:cs typeface="Lato"/>
                <a:sym typeface="Lato"/>
              </a:rPr>
              <a:t>Figure 16 Confusion matrix of Ridge Regression after resampling data</a:t>
            </a:r>
            <a:endParaRPr b="1" sz="1000">
              <a:latin typeface="Lato"/>
              <a:ea typeface="Lato"/>
              <a:cs typeface="Lato"/>
              <a:sym typeface="Lato"/>
            </a:endParaRPr>
          </a:p>
        </p:txBody>
      </p:sp>
      <p:sp>
        <p:nvSpPr>
          <p:cNvPr id="268" name="Google Shape;268;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99150" y="1169925"/>
            <a:ext cx="7688700" cy="535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sz="2300">
                <a:solidFill>
                  <a:srgbClr val="000000"/>
                </a:solidFill>
              </a:rPr>
              <a:t>Decision Tree</a:t>
            </a:r>
            <a:endParaRPr sz="2300"/>
          </a:p>
        </p:txBody>
      </p:sp>
      <p:sp>
        <p:nvSpPr>
          <p:cNvPr id="274" name="Google Shape;274;p35"/>
          <p:cNvSpPr txBox="1"/>
          <p:nvPr>
            <p:ph idx="1" type="body"/>
          </p:nvPr>
        </p:nvSpPr>
        <p:spPr>
          <a:xfrm>
            <a:off x="99150" y="1611225"/>
            <a:ext cx="4399800" cy="3420600"/>
          </a:xfrm>
          <a:prstGeom prst="rect">
            <a:avLst/>
          </a:prstGeom>
        </p:spPr>
        <p:txBody>
          <a:bodyPr anchorCtr="0" anchor="t" bIns="91425" lIns="91425" spcFirstLastPara="1" rIns="91425" wrap="square" tIns="91425">
            <a:noAutofit/>
          </a:bodyPr>
          <a:lstStyle/>
          <a:p>
            <a:pPr indent="0" lvl="0" marL="0" rtl="0" algn="just">
              <a:lnSpc>
                <a:spcPct val="120000"/>
              </a:lnSpc>
              <a:spcBef>
                <a:spcPts val="0"/>
              </a:spcBef>
              <a:spcAft>
                <a:spcPts val="0"/>
              </a:spcAft>
              <a:buNone/>
            </a:pPr>
            <a:r>
              <a:rPr lang="en" sz="1200">
                <a:solidFill>
                  <a:srgbClr val="000000"/>
                </a:solidFill>
              </a:rPr>
              <a:t>Decision Tree generates a training model that can be used to predict the class or value of the target variable.  </a:t>
            </a:r>
            <a:endParaRPr sz="1200">
              <a:solidFill>
                <a:srgbClr val="000000"/>
              </a:solidFill>
            </a:endParaRPr>
          </a:p>
          <a:p>
            <a:pPr indent="0" lvl="0" marL="0" rtl="0" algn="just">
              <a:lnSpc>
                <a:spcPct val="120000"/>
              </a:lnSpc>
              <a:spcBef>
                <a:spcPts val="0"/>
              </a:spcBef>
              <a:spcAft>
                <a:spcPts val="0"/>
              </a:spcAft>
              <a:buNone/>
            </a:pPr>
            <a:r>
              <a:rPr lang="en" sz="1200">
                <a:solidFill>
                  <a:srgbClr val="000000"/>
                </a:solidFill>
              </a:rPr>
              <a:t>The hyperparameters for this model are follows: </a:t>
            </a:r>
            <a:endParaRPr sz="1200">
              <a:solidFill>
                <a:srgbClr val="000000"/>
              </a:solidFill>
            </a:endParaRPr>
          </a:p>
          <a:p>
            <a:pPr indent="-304800" lvl="0" marL="342900" rtl="0" algn="just">
              <a:lnSpc>
                <a:spcPct val="120000"/>
              </a:lnSpc>
              <a:spcBef>
                <a:spcPts val="0"/>
              </a:spcBef>
              <a:spcAft>
                <a:spcPts val="0"/>
              </a:spcAft>
              <a:buClr>
                <a:srgbClr val="000000"/>
              </a:buClr>
              <a:buSzPts val="1200"/>
              <a:buFont typeface="Lato"/>
              <a:buAutoNum type="arabicPeriod"/>
            </a:pPr>
            <a:r>
              <a:rPr lang="en" sz="1200">
                <a:solidFill>
                  <a:srgbClr val="000000"/>
                </a:solidFill>
              </a:rPr>
              <a:t>Max depth: This indicates the depth of the tree. The deeper the tree, the more splits it has and it captures more information about the data. Keeping other parameters default, we tune the model for depths 12,15,50,80, and 100. By plotting the box and whisker plots as well, performance is found optimal for depth set to 12</a:t>
            </a:r>
            <a:endParaRPr sz="1200">
              <a:solidFill>
                <a:srgbClr val="000000"/>
              </a:solidFill>
            </a:endParaRPr>
          </a:p>
          <a:p>
            <a:pPr indent="-304800" lvl="0" marL="342900" rtl="0" algn="just">
              <a:lnSpc>
                <a:spcPct val="120000"/>
              </a:lnSpc>
              <a:spcBef>
                <a:spcPts val="0"/>
              </a:spcBef>
              <a:spcAft>
                <a:spcPts val="0"/>
              </a:spcAft>
              <a:buClr>
                <a:srgbClr val="000000"/>
              </a:buClr>
              <a:buSzPts val="1200"/>
              <a:buFont typeface="Lato"/>
              <a:buAutoNum type="arabicPeriod"/>
            </a:pPr>
            <a:r>
              <a:rPr lang="en" sz="1200">
                <a:solidFill>
                  <a:srgbClr val="000000"/>
                </a:solidFill>
              </a:rPr>
              <a:t>Criterion: It decides which attribute to place at the root or at internal nodes. Supported criteria are “gini” for the Gini impurity and “entropy” for the information gain. Keeping depth as 12, we find that our model performs better for entropy. </a:t>
            </a:r>
            <a:endParaRPr sz="1200">
              <a:solidFill>
                <a:srgbClr val="000000"/>
              </a:solidFill>
            </a:endParaRPr>
          </a:p>
        </p:txBody>
      </p:sp>
      <p:pic>
        <p:nvPicPr>
          <p:cNvPr descr="Chart, box and whisker chart&#10;&#10;Description automatically generated" id="275" name="Google Shape;275;p35"/>
          <p:cNvPicPr preferRelativeResize="0"/>
          <p:nvPr/>
        </p:nvPicPr>
        <p:blipFill>
          <a:blip r:embed="rId3">
            <a:alphaModFix/>
          </a:blip>
          <a:stretch>
            <a:fillRect/>
          </a:stretch>
        </p:blipFill>
        <p:spPr>
          <a:xfrm>
            <a:off x="4802100" y="1060950"/>
            <a:ext cx="3900500" cy="2357075"/>
          </a:xfrm>
          <a:prstGeom prst="rect">
            <a:avLst/>
          </a:prstGeom>
          <a:noFill/>
          <a:ln>
            <a:noFill/>
          </a:ln>
        </p:spPr>
      </p:pic>
      <p:pic>
        <p:nvPicPr>
          <p:cNvPr descr="A picture containing text, watch, clock&#10;&#10;Description automatically generated" id="276" name="Google Shape;276;p35"/>
          <p:cNvPicPr preferRelativeResize="0"/>
          <p:nvPr/>
        </p:nvPicPr>
        <p:blipFill>
          <a:blip r:embed="rId4">
            <a:alphaModFix/>
          </a:blip>
          <a:stretch>
            <a:fillRect/>
          </a:stretch>
        </p:blipFill>
        <p:spPr>
          <a:xfrm>
            <a:off x="5878350" y="4159725"/>
            <a:ext cx="2152950" cy="477375"/>
          </a:xfrm>
          <a:prstGeom prst="rect">
            <a:avLst/>
          </a:prstGeom>
          <a:noFill/>
          <a:ln>
            <a:noFill/>
          </a:ln>
        </p:spPr>
      </p:pic>
      <p:sp>
        <p:nvSpPr>
          <p:cNvPr id="277" name="Google Shape;277;p35"/>
          <p:cNvSpPr txBox="1"/>
          <p:nvPr/>
        </p:nvSpPr>
        <p:spPr>
          <a:xfrm>
            <a:off x="5337075" y="3546950"/>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000">
                <a:latin typeface="Lato"/>
                <a:ea typeface="Lato"/>
                <a:cs typeface="Lato"/>
                <a:sym typeface="Lato"/>
              </a:rPr>
              <a:t>Fig 17. Box and whisker graph of effect of max depth of decision tree vs its evaluation score</a:t>
            </a:r>
            <a:endParaRPr b="1" sz="1000">
              <a:latin typeface="Lato"/>
              <a:ea typeface="Lato"/>
              <a:cs typeface="Lato"/>
              <a:sym typeface="Lato"/>
            </a:endParaRPr>
          </a:p>
        </p:txBody>
      </p:sp>
      <p:sp>
        <p:nvSpPr>
          <p:cNvPr id="278" name="Google Shape;278;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Table&#10;&#10;Description automatically generated" id="283" name="Google Shape;283;p36"/>
          <p:cNvPicPr preferRelativeResize="0"/>
          <p:nvPr/>
        </p:nvPicPr>
        <p:blipFill>
          <a:blip r:embed="rId3">
            <a:alphaModFix/>
          </a:blip>
          <a:stretch>
            <a:fillRect/>
          </a:stretch>
        </p:blipFill>
        <p:spPr>
          <a:xfrm>
            <a:off x="2699013" y="499825"/>
            <a:ext cx="3745975" cy="2846950"/>
          </a:xfrm>
          <a:prstGeom prst="rect">
            <a:avLst/>
          </a:prstGeom>
          <a:noFill/>
          <a:ln>
            <a:noFill/>
          </a:ln>
        </p:spPr>
      </p:pic>
      <p:sp>
        <p:nvSpPr>
          <p:cNvPr id="284" name="Google Shape;284;p36"/>
          <p:cNvSpPr txBox="1"/>
          <p:nvPr/>
        </p:nvSpPr>
        <p:spPr>
          <a:xfrm>
            <a:off x="3072000" y="35352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18. Decision Tree Classification report </a:t>
            </a:r>
            <a:endParaRPr b="1" sz="1000">
              <a:latin typeface="Lato"/>
              <a:ea typeface="Lato"/>
              <a:cs typeface="Lato"/>
              <a:sym typeface="Lato"/>
            </a:endParaRPr>
          </a:p>
        </p:txBody>
      </p:sp>
      <p:sp>
        <p:nvSpPr>
          <p:cNvPr id="285" name="Google Shape;285;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i="1" lang="en" sz="2300">
                <a:solidFill>
                  <a:srgbClr val="000000"/>
                </a:solidFill>
              </a:rPr>
              <a:t>Extra Trees Classifier</a:t>
            </a:r>
            <a:endParaRPr sz="2300"/>
          </a:p>
        </p:txBody>
      </p:sp>
      <p:sp>
        <p:nvSpPr>
          <p:cNvPr id="291" name="Google Shape;291;p37"/>
          <p:cNvSpPr txBox="1"/>
          <p:nvPr>
            <p:ph idx="1" type="body"/>
          </p:nvPr>
        </p:nvSpPr>
        <p:spPr>
          <a:xfrm>
            <a:off x="729450" y="1797125"/>
            <a:ext cx="4500900" cy="25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Extra Trees Classification is short for Extremely Randomized Trees and is a variation of random forest algorithm. It is computationally faster than random forest.</a:t>
            </a:r>
            <a:endParaRPr sz="1200">
              <a:solidFill>
                <a:srgbClr val="000000"/>
              </a:solidFill>
            </a:endParaRPr>
          </a:p>
          <a:p>
            <a:pPr indent="0" lvl="0" marL="114300" rtl="0" algn="l">
              <a:spcBef>
                <a:spcPts val="1200"/>
              </a:spcBef>
              <a:spcAft>
                <a:spcPts val="0"/>
              </a:spcAft>
              <a:buNone/>
            </a:pPr>
            <a:r>
              <a:rPr lang="en" sz="1200">
                <a:solidFill>
                  <a:srgbClr val="000000"/>
                </a:solidFill>
              </a:rPr>
              <a:t>For optimizing the results, we tune the following hyperparameters in this algorithm. We choose weighted f1 score for comparison.</a:t>
            </a:r>
            <a:endParaRPr sz="1200">
              <a:solidFill>
                <a:srgbClr val="000000"/>
              </a:solidFill>
            </a:endParaRPr>
          </a:p>
          <a:p>
            <a:pPr indent="0" lvl="0" marL="114300" rtl="0" algn="l">
              <a:spcBef>
                <a:spcPts val="1200"/>
              </a:spcBef>
              <a:spcAft>
                <a:spcPts val="0"/>
              </a:spcAft>
              <a:buNone/>
            </a:pPr>
            <a:r>
              <a:rPr lang="en" sz="1200">
                <a:solidFill>
                  <a:srgbClr val="000000"/>
                </a:solidFill>
              </a:rPr>
              <a:t>1.  	The number of trees: This parameter decides the maximum number of trees to be used in the ensemble. We change the maximum number of trees to 10, 50 and 100 and summarize the results as shown in Table 1. The performance is found to be most stable when the value of maximum trees is set to 50. The following table depicts the effect of changing the number of trees in the ensemble based on the f1 score.</a:t>
            </a:r>
            <a:endParaRPr sz="1200">
              <a:solidFill>
                <a:srgbClr val="000000"/>
              </a:solidFill>
            </a:endParaRPr>
          </a:p>
          <a:p>
            <a:pPr indent="0" lvl="0" marL="114300" rtl="0" algn="l">
              <a:spcBef>
                <a:spcPts val="1200"/>
              </a:spcBef>
              <a:spcAft>
                <a:spcPts val="0"/>
              </a:spcAft>
              <a:buNone/>
            </a:pPr>
            <a:r>
              <a:t/>
            </a:r>
            <a:endParaRPr sz="1200">
              <a:solidFill>
                <a:srgbClr val="000000"/>
              </a:solidFill>
            </a:endParaRPr>
          </a:p>
          <a:p>
            <a:pPr indent="0" lvl="0" marL="0" rtl="0" algn="l">
              <a:spcBef>
                <a:spcPts val="1200"/>
              </a:spcBef>
              <a:spcAft>
                <a:spcPts val="1200"/>
              </a:spcAft>
              <a:buNone/>
            </a:pPr>
            <a:r>
              <a:rPr lang="en" sz="1200">
                <a:solidFill>
                  <a:srgbClr val="000000"/>
                </a:solidFill>
              </a:rPr>
              <a:t> </a:t>
            </a:r>
            <a:endParaRPr sz="1200"/>
          </a:p>
        </p:txBody>
      </p:sp>
      <p:sp>
        <p:nvSpPr>
          <p:cNvPr id="292" name="Google Shape;292;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3" name="Google Shape;293;p37"/>
          <p:cNvGraphicFramePr/>
          <p:nvPr/>
        </p:nvGraphicFramePr>
        <p:xfrm>
          <a:off x="5621650" y="516650"/>
          <a:ext cx="3000000" cy="3000000"/>
        </p:xfrm>
        <a:graphic>
          <a:graphicData uri="http://schemas.openxmlformats.org/drawingml/2006/table">
            <a:tbl>
              <a:tblPr>
                <a:noFill/>
                <a:tableStyleId>{FC21A0AC-A1AD-4B37-AFD9-27531F678D61}</a:tableStyleId>
              </a:tblPr>
              <a:tblGrid>
                <a:gridCol w="1504950"/>
                <a:gridCol w="1409700"/>
              </a:tblGrid>
              <a:tr h="400050">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Ensemble size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Average Weighted F1 score</a:t>
                      </a:r>
                      <a:endParaRPr sz="1000">
                        <a:latin typeface="Times New Roman"/>
                        <a:ea typeface="Times New Roman"/>
                        <a:cs typeface="Times New Roman"/>
                        <a:sym typeface="Times New Roman"/>
                      </a:endParaRPr>
                    </a:p>
                  </a:txBody>
                  <a:tcPr marT="0" marB="0" marR="0" marL="0" anchor="b">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&gt;10   </a:t>
                      </a:r>
                      <a:endParaRPr sz="10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0.528 </a:t>
                      </a:r>
                      <a:endParaRPr sz="1000">
                        <a:latin typeface="Times New Roman"/>
                        <a:ea typeface="Times New Roman"/>
                        <a:cs typeface="Times New Roman"/>
                        <a:sym typeface="Times New Roman"/>
                      </a:endParaRPr>
                    </a:p>
                  </a:txBody>
                  <a:tcPr marT="0" marB="0" marR="0" marL="0" anchor="b">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 &gt;50  </a:t>
                      </a:r>
                      <a:endParaRPr sz="10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0.535 </a:t>
                      </a:r>
                      <a:endParaRPr sz="1000">
                        <a:latin typeface="Times New Roman"/>
                        <a:ea typeface="Times New Roman"/>
                        <a:cs typeface="Times New Roman"/>
                        <a:sym typeface="Times New Roman"/>
                      </a:endParaRPr>
                    </a:p>
                  </a:txBody>
                  <a:tcPr marT="0" marB="0" marR="0" marL="0" anchor="b">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&gt;100   </a:t>
                      </a:r>
                      <a:endParaRPr sz="1000">
                        <a:latin typeface="Times New Roman"/>
                        <a:ea typeface="Times New Roman"/>
                        <a:cs typeface="Times New Roman"/>
                        <a:sym typeface="Times New Roman"/>
                      </a:endParaRPr>
                    </a:p>
                  </a:txBody>
                  <a:tcPr marT="0" marB="0" marR="0" marL="0" anchor="b">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14300" rtl="0" algn="l">
                        <a:lnSpc>
                          <a:spcPct val="120000"/>
                        </a:lnSpc>
                        <a:spcBef>
                          <a:spcPts val="0"/>
                        </a:spcBef>
                        <a:spcAft>
                          <a:spcPts val="0"/>
                        </a:spcAft>
                        <a:buNone/>
                      </a:pPr>
                      <a:r>
                        <a:rPr lang="en" sz="1000">
                          <a:latin typeface="Times New Roman"/>
                          <a:ea typeface="Times New Roman"/>
                          <a:cs typeface="Times New Roman"/>
                          <a:sym typeface="Times New Roman"/>
                        </a:rPr>
                        <a:t>0.535 </a:t>
                      </a:r>
                      <a:endParaRPr sz="1000">
                        <a:latin typeface="Times New Roman"/>
                        <a:ea typeface="Times New Roman"/>
                        <a:cs typeface="Times New Roman"/>
                        <a:sym typeface="Times New Roman"/>
                      </a:endParaRPr>
                    </a:p>
                  </a:txBody>
                  <a:tcPr marT="0" marB="0" marR="0" marL="0" anchor="b">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Chart, box and whisker chart&#10;&#10;Description automatically generated" id="294" name="Google Shape;294;p37"/>
          <p:cNvPicPr preferRelativeResize="0"/>
          <p:nvPr/>
        </p:nvPicPr>
        <p:blipFill>
          <a:blip r:embed="rId3">
            <a:alphaModFix/>
          </a:blip>
          <a:stretch>
            <a:fillRect/>
          </a:stretch>
        </p:blipFill>
        <p:spPr>
          <a:xfrm>
            <a:off x="5418149" y="2212723"/>
            <a:ext cx="3282575" cy="2178252"/>
          </a:xfrm>
          <a:prstGeom prst="rect">
            <a:avLst/>
          </a:prstGeom>
          <a:noFill/>
          <a:ln>
            <a:noFill/>
          </a:ln>
        </p:spPr>
      </p:pic>
      <p:sp>
        <p:nvSpPr>
          <p:cNvPr id="295" name="Google Shape;295;p37"/>
          <p:cNvSpPr txBox="1"/>
          <p:nvPr/>
        </p:nvSpPr>
        <p:spPr>
          <a:xfrm>
            <a:off x="5578975" y="4435500"/>
            <a:ext cx="3000000" cy="708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19. </a:t>
            </a:r>
            <a:r>
              <a:rPr b="1" lang="en" sz="1000">
                <a:latin typeface="Lato"/>
                <a:ea typeface="Lato"/>
                <a:cs typeface="Lato"/>
                <a:sym typeface="Lato"/>
              </a:rPr>
              <a:t>Box and whisker graph of number of effect of trees in extra trees ensemble vs its evaluation score </a:t>
            </a:r>
            <a:endParaRPr b="1" sz="1000">
              <a:latin typeface="Lato"/>
              <a:ea typeface="Lato"/>
              <a:cs typeface="Lato"/>
              <a:sym typeface="Lato"/>
            </a:endParaRPr>
          </a:p>
        </p:txBody>
      </p:sp>
      <p:sp>
        <p:nvSpPr>
          <p:cNvPr id="296" name="Google Shape;296;p37"/>
          <p:cNvSpPr txBox="1"/>
          <p:nvPr/>
        </p:nvSpPr>
        <p:spPr>
          <a:xfrm>
            <a:off x="5578975" y="1545338"/>
            <a:ext cx="3000000" cy="708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Table 3 Evaluation of F1 score by changing number of trees in extra trees algorithm, other parameters set to  default </a:t>
            </a:r>
            <a:endParaRPr b="1" sz="10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1" type="body"/>
          </p:nvPr>
        </p:nvSpPr>
        <p:spPr>
          <a:xfrm>
            <a:off x="134550" y="1350925"/>
            <a:ext cx="4215600" cy="3507600"/>
          </a:xfrm>
          <a:prstGeom prst="rect">
            <a:avLst/>
          </a:prstGeom>
        </p:spPr>
        <p:txBody>
          <a:bodyPr anchorCtr="0" anchor="t" bIns="91425" lIns="91425" spcFirstLastPara="1" rIns="91425" wrap="square" tIns="91425">
            <a:normAutofit/>
          </a:bodyPr>
          <a:lstStyle/>
          <a:p>
            <a:pPr indent="0" lvl="0" marL="114300" rtl="0" algn="l">
              <a:spcBef>
                <a:spcPts val="1200"/>
              </a:spcBef>
              <a:spcAft>
                <a:spcPts val="1200"/>
              </a:spcAft>
              <a:buNone/>
            </a:pPr>
            <a:r>
              <a:rPr lang="en" sz="1200">
                <a:solidFill>
                  <a:srgbClr val="000000"/>
                </a:solidFill>
                <a:latin typeface="Arial"/>
                <a:ea typeface="Arial"/>
                <a:cs typeface="Arial"/>
                <a:sym typeface="Arial"/>
              </a:rPr>
              <a:t>This parameter controls the maximum number of features to consider when looking for the best split. Keeping number of trees set to 50, we set the value of max features as 1, 2 and 4 to compare the performance of the model based on f1 scores. Performance is found to be optimal when maximum number of features is set to 4. </a:t>
            </a:r>
            <a:endParaRPr/>
          </a:p>
        </p:txBody>
      </p:sp>
      <p:sp>
        <p:nvSpPr>
          <p:cNvPr id="302" name="Google Shape;302;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3" name="Google Shape;303;p38"/>
          <p:cNvGraphicFramePr/>
          <p:nvPr/>
        </p:nvGraphicFramePr>
        <p:xfrm>
          <a:off x="5085213" y="672925"/>
          <a:ext cx="3000000" cy="3000000"/>
        </p:xfrm>
        <a:graphic>
          <a:graphicData uri="http://schemas.openxmlformats.org/drawingml/2006/table">
            <a:tbl>
              <a:tblPr>
                <a:noFill/>
                <a:tableStyleId>{FC21A0AC-A1AD-4B37-AFD9-27531F678D61}</a:tableStyleId>
              </a:tblPr>
              <a:tblGrid>
                <a:gridCol w="1257300"/>
                <a:gridCol w="1828800"/>
              </a:tblGrid>
              <a:tr h="361950">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Max features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Average weighted f1 score </a:t>
                      </a:r>
                      <a:endParaRPr sz="10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&gt;1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0.535 </a:t>
                      </a:r>
                      <a:endParaRPr sz="10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&gt;2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0.536 </a:t>
                      </a:r>
                      <a:endParaRPr sz="10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&gt;4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0.536 </a:t>
                      </a:r>
                      <a:endParaRPr sz="10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209550">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&gt;6 </a:t>
                      </a:r>
                      <a:endParaRPr sz="1000">
                        <a:latin typeface="Times New Roman"/>
                        <a:ea typeface="Times New Roman"/>
                        <a:cs typeface="Times New Roman"/>
                        <a:sym typeface="Times New Roman"/>
                      </a:endParaRPr>
                    </a:p>
                  </a:txBody>
                  <a:tcPr marT="0" marB="0" marR="0" marL="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14300" rtl="0" algn="ctr">
                        <a:lnSpc>
                          <a:spcPct val="120000"/>
                        </a:lnSpc>
                        <a:spcBef>
                          <a:spcPts val="0"/>
                        </a:spcBef>
                        <a:spcAft>
                          <a:spcPts val="0"/>
                        </a:spcAft>
                        <a:buNone/>
                      </a:pPr>
                      <a:r>
                        <a:rPr lang="en" sz="1000">
                          <a:latin typeface="Times New Roman"/>
                          <a:ea typeface="Times New Roman"/>
                          <a:cs typeface="Times New Roman"/>
                          <a:sym typeface="Times New Roman"/>
                        </a:rPr>
                        <a:t>0.535 </a:t>
                      </a:r>
                      <a:endParaRPr sz="1000">
                        <a:latin typeface="Times New Roman"/>
                        <a:ea typeface="Times New Roman"/>
                        <a:cs typeface="Times New Roman"/>
                        <a:sym typeface="Times New Roman"/>
                      </a:endParaRPr>
                    </a:p>
                  </a:txBody>
                  <a:tcPr marT="0" marB="0" marR="0" marL="0" anchor="ctr">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Chart, box and whisker chart&#10;&#10;Description automatically generated" id="304" name="Google Shape;304;p38"/>
          <p:cNvPicPr preferRelativeResize="0"/>
          <p:nvPr/>
        </p:nvPicPr>
        <p:blipFill>
          <a:blip r:embed="rId3">
            <a:alphaModFix/>
          </a:blip>
          <a:stretch>
            <a:fillRect/>
          </a:stretch>
        </p:blipFill>
        <p:spPr>
          <a:xfrm>
            <a:off x="4691950" y="2571750"/>
            <a:ext cx="3872625" cy="2443225"/>
          </a:xfrm>
          <a:prstGeom prst="rect">
            <a:avLst/>
          </a:prstGeom>
          <a:noFill/>
          <a:ln>
            <a:noFill/>
          </a:ln>
        </p:spPr>
      </p:pic>
      <p:sp>
        <p:nvSpPr>
          <p:cNvPr id="305" name="Google Shape;305;p38"/>
          <p:cNvSpPr txBox="1"/>
          <p:nvPr/>
        </p:nvSpPr>
        <p:spPr>
          <a:xfrm>
            <a:off x="5128275" y="1937125"/>
            <a:ext cx="3000000" cy="708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600"/>
              </a:spcBef>
              <a:spcAft>
                <a:spcPts val="0"/>
              </a:spcAft>
              <a:buNone/>
            </a:pPr>
            <a:r>
              <a:rPr b="1" lang="en" sz="1000">
                <a:latin typeface="Lato"/>
                <a:ea typeface="Lato"/>
                <a:cs typeface="Lato"/>
                <a:sym typeface="Lato"/>
              </a:rPr>
              <a:t>Table 4 Evaluation of F1 score by changing max features in extra trees ensemble, other parameters set to  default </a:t>
            </a:r>
            <a:endParaRPr b="1" sz="1000">
              <a:latin typeface="Lato"/>
              <a:ea typeface="Lato"/>
              <a:cs typeface="Lato"/>
              <a:sym typeface="Lato"/>
            </a:endParaRPr>
          </a:p>
        </p:txBody>
      </p:sp>
      <p:sp>
        <p:nvSpPr>
          <p:cNvPr id="306" name="Google Shape;306;p38"/>
          <p:cNvSpPr txBox="1"/>
          <p:nvPr/>
        </p:nvSpPr>
        <p:spPr>
          <a:xfrm>
            <a:off x="1572000" y="4208150"/>
            <a:ext cx="3000000" cy="7080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20. </a:t>
            </a:r>
            <a:r>
              <a:rPr b="1" lang="en" sz="1000">
                <a:latin typeface="Lato"/>
                <a:ea typeface="Lato"/>
                <a:cs typeface="Lato"/>
                <a:sym typeface="Lato"/>
              </a:rPr>
              <a:t>Box and whisker graph of feature set of varying feature size of extra trees vs its evaluation score</a:t>
            </a:r>
            <a:r>
              <a:rPr b="1" lang="en" sz="1000">
                <a:latin typeface="Lato"/>
                <a:ea typeface="Lato"/>
                <a:cs typeface="Lato"/>
                <a:sym typeface="Lato"/>
              </a:rPr>
              <a:t> </a:t>
            </a:r>
            <a:endParaRPr b="1" sz="10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Table&#10;&#10;Description automatically generated" id="312" name="Google Shape;312;p39"/>
          <p:cNvPicPr preferRelativeResize="0"/>
          <p:nvPr/>
        </p:nvPicPr>
        <p:blipFill>
          <a:blip r:embed="rId3">
            <a:alphaModFix/>
          </a:blip>
          <a:stretch>
            <a:fillRect/>
          </a:stretch>
        </p:blipFill>
        <p:spPr>
          <a:xfrm>
            <a:off x="2231375" y="201950"/>
            <a:ext cx="4681250" cy="3542150"/>
          </a:xfrm>
          <a:prstGeom prst="rect">
            <a:avLst/>
          </a:prstGeom>
          <a:noFill/>
          <a:ln>
            <a:noFill/>
          </a:ln>
        </p:spPr>
      </p:pic>
      <p:sp>
        <p:nvSpPr>
          <p:cNvPr id="313" name="Google Shape;313;p39"/>
          <p:cNvSpPr txBox="1"/>
          <p:nvPr/>
        </p:nvSpPr>
        <p:spPr>
          <a:xfrm>
            <a:off x="3072000" y="404335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21. </a:t>
            </a:r>
            <a:r>
              <a:rPr b="1" lang="en" sz="1000">
                <a:latin typeface="Lato"/>
                <a:ea typeface="Lato"/>
                <a:cs typeface="Lato"/>
                <a:sym typeface="Lato"/>
              </a:rPr>
              <a:t>Extra tree classifier Classification Report</a:t>
            </a:r>
            <a:endParaRPr b="1" sz="10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295650" y="575000"/>
            <a:ext cx="7688700" cy="5352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i="1" lang="en" sz="2300">
                <a:solidFill>
                  <a:srgbClr val="000000"/>
                </a:solidFill>
              </a:rPr>
              <a:t>Gradient Boosting Classifier</a:t>
            </a:r>
            <a:endParaRPr sz="2300"/>
          </a:p>
        </p:txBody>
      </p:sp>
      <p:sp>
        <p:nvSpPr>
          <p:cNvPr id="319" name="Google Shape;319;p40"/>
          <p:cNvSpPr txBox="1"/>
          <p:nvPr>
            <p:ph idx="1" type="body"/>
          </p:nvPr>
        </p:nvSpPr>
        <p:spPr>
          <a:xfrm>
            <a:off x="295650" y="1441200"/>
            <a:ext cx="5194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Gradient Boosting is a type of ensemble machine learning algorithm. This type of algorithm builds a strong model by aggregating a collection of weaker models. We have implemented the most popular Xgboost algorithm, which stands for Extreme Gradient Boosting. </a:t>
            </a:r>
            <a:endParaRPr sz="1200">
              <a:solidFill>
                <a:srgbClr val="000000"/>
              </a:solidFill>
            </a:endParaRPr>
          </a:p>
          <a:p>
            <a:pPr indent="0" lvl="0" marL="114300" rtl="0" algn="l">
              <a:spcBef>
                <a:spcPts val="1200"/>
              </a:spcBef>
              <a:spcAft>
                <a:spcPts val="0"/>
              </a:spcAft>
              <a:buNone/>
            </a:pPr>
            <a:r>
              <a:rPr lang="en" sz="1200">
                <a:solidFill>
                  <a:srgbClr val="000000"/>
                </a:solidFill>
              </a:rPr>
              <a:t>1.  	N estimators: This parameter controls the number of boosting stages to perform. Keeping the other parameters as default, we tune the n_estimates parameter to 10, and 50 and evaluate the model performance. The optimal performance is viewed at 10 trees.</a:t>
            </a:r>
            <a:endParaRPr sz="1200">
              <a:solidFill>
                <a:srgbClr val="000000"/>
              </a:solidFill>
            </a:endParaRPr>
          </a:p>
          <a:p>
            <a:pPr indent="0" lvl="0" marL="114300" rtl="0" algn="l">
              <a:spcBef>
                <a:spcPts val="1200"/>
              </a:spcBef>
              <a:spcAft>
                <a:spcPts val="1200"/>
              </a:spcAft>
              <a:buNone/>
            </a:pPr>
            <a:r>
              <a:rPr lang="en" sz="1200">
                <a:solidFill>
                  <a:srgbClr val="000000"/>
                </a:solidFill>
              </a:rPr>
              <a:t>2.  	Learning rate: The learning rate determines how much each model contributes to the ensemble prediction. Smaller rates may need the inclusion of more decision trees in the ensemble. Setting the number of trees to 50, we explore the learning rate between 0.01 to 1. The optimal performance is found when learning rate is set to 0.01 as summarized in table below.</a:t>
            </a:r>
            <a:endParaRPr sz="1200">
              <a:solidFill>
                <a:srgbClr val="000000"/>
              </a:solidFill>
            </a:endParaRPr>
          </a:p>
        </p:txBody>
      </p:sp>
      <p:sp>
        <p:nvSpPr>
          <p:cNvPr id="320" name="Google Shape;320;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40"/>
          <p:cNvPicPr preferRelativeResize="0"/>
          <p:nvPr/>
        </p:nvPicPr>
        <p:blipFill>
          <a:blip r:embed="rId3">
            <a:alphaModFix/>
          </a:blip>
          <a:stretch>
            <a:fillRect/>
          </a:stretch>
        </p:blipFill>
        <p:spPr>
          <a:xfrm>
            <a:off x="5859775" y="866775"/>
            <a:ext cx="2676525" cy="1704975"/>
          </a:xfrm>
          <a:prstGeom prst="rect">
            <a:avLst/>
          </a:prstGeom>
          <a:noFill/>
          <a:ln>
            <a:noFill/>
          </a:ln>
        </p:spPr>
      </p:pic>
      <p:graphicFrame>
        <p:nvGraphicFramePr>
          <p:cNvPr id="322" name="Google Shape;322;p40"/>
          <p:cNvGraphicFramePr/>
          <p:nvPr/>
        </p:nvGraphicFramePr>
        <p:xfrm>
          <a:off x="5631175" y="2981900"/>
          <a:ext cx="3000000" cy="3000000"/>
        </p:xfrm>
        <a:graphic>
          <a:graphicData uri="http://schemas.openxmlformats.org/drawingml/2006/table">
            <a:tbl>
              <a:tblPr>
                <a:noFill/>
                <a:tableStyleId>{2301228D-7B14-4992-B939-C991DA47017F}</a:tableStyleId>
              </a:tblPr>
              <a:tblGrid>
                <a:gridCol w="1549825"/>
                <a:gridCol w="1583900"/>
              </a:tblGrid>
              <a:tr h="307975">
                <a:tc>
                  <a:txBody>
                    <a:bodyPr/>
                    <a:lstStyle/>
                    <a:p>
                      <a:pPr indent="0" lvl="0" marL="0" rtl="0" algn="ctr">
                        <a:spcBef>
                          <a:spcPts val="0"/>
                        </a:spcBef>
                        <a:spcAft>
                          <a:spcPts val="0"/>
                        </a:spcAft>
                        <a:buNone/>
                      </a:pPr>
                      <a:r>
                        <a:rPr b="1" lang="en" sz="1000">
                          <a:solidFill>
                            <a:srgbClr val="212121"/>
                          </a:solidFill>
                          <a:latin typeface="Times New Roman"/>
                          <a:ea typeface="Times New Roman"/>
                          <a:cs typeface="Times New Roman"/>
                          <a:sym typeface="Times New Roman"/>
                        </a:rPr>
                        <a:t>Learning Rate</a:t>
                      </a:r>
                      <a:endParaRPr b="1" sz="1000">
                        <a:solidFill>
                          <a:srgbClr val="212121"/>
                        </a:solidFill>
                        <a:latin typeface="Times New Roman"/>
                        <a:ea typeface="Times New Roman"/>
                        <a:cs typeface="Times New Roman"/>
                        <a:sym typeface="Times New Roman"/>
                      </a:endParaRPr>
                    </a:p>
                  </a:txBody>
                  <a:tcPr marT="63500" marB="63500" marR="63500" marL="63500">
                    <a:lnL cap="flat" cmpd="sng" w="12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Average weighted F1 score</a:t>
                      </a:r>
                      <a:endParaRPr b="1" sz="10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0.01</a:t>
                      </a:r>
                      <a:endParaRPr sz="1000">
                        <a:latin typeface="Times New Roman"/>
                        <a:ea typeface="Times New Roman"/>
                        <a:cs typeface="Times New Roman"/>
                        <a:sym typeface="Times New Roman"/>
                      </a:endParaRPr>
                    </a:p>
                  </a:txBody>
                  <a:tcPr marT="63500" marB="63500" marR="63500" marL="63500">
                    <a:lnL cap="flat" cmpd="sng" w="12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0.545</a:t>
                      </a:r>
                      <a:endParaRPr sz="10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0.1</a:t>
                      </a:r>
                      <a:endParaRPr sz="1000">
                        <a:latin typeface="Times New Roman"/>
                        <a:ea typeface="Times New Roman"/>
                        <a:cs typeface="Times New Roman"/>
                        <a:sym typeface="Times New Roman"/>
                      </a:endParaRPr>
                    </a:p>
                  </a:txBody>
                  <a:tcPr marT="63500" marB="63500" marR="63500" marL="63500">
                    <a:lnL cap="flat" cmpd="sng" w="12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0.543</a:t>
                      </a:r>
                      <a:endParaRPr sz="10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0.3</a:t>
                      </a:r>
                      <a:endParaRPr sz="1000">
                        <a:latin typeface="Times New Roman"/>
                        <a:ea typeface="Times New Roman"/>
                        <a:cs typeface="Times New Roman"/>
                        <a:sym typeface="Times New Roman"/>
                      </a:endParaRPr>
                    </a:p>
                  </a:txBody>
                  <a:tcPr marT="63500" marB="63500" marR="63500" marL="63500">
                    <a:lnL cap="flat" cmpd="sng" w="12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0.537</a:t>
                      </a:r>
                      <a:endParaRPr sz="10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07975">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0.5</a:t>
                      </a:r>
                      <a:endParaRPr sz="1000">
                        <a:latin typeface="Times New Roman"/>
                        <a:ea typeface="Times New Roman"/>
                        <a:cs typeface="Times New Roman"/>
                        <a:sym typeface="Times New Roman"/>
                      </a:endParaRPr>
                    </a:p>
                  </a:txBody>
                  <a:tcPr marT="63500" marB="63500" marR="63500" marL="63500">
                    <a:lnL cap="flat" cmpd="sng" w="1267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0.545</a:t>
                      </a:r>
                      <a:endParaRPr sz="10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bl>
          </a:graphicData>
        </a:graphic>
      </p:graphicFrame>
      <p:sp>
        <p:nvSpPr>
          <p:cNvPr id="323" name="Google Shape;323;p40"/>
          <p:cNvSpPr txBox="1"/>
          <p:nvPr/>
        </p:nvSpPr>
        <p:spPr>
          <a:xfrm>
            <a:off x="5698025" y="4621275"/>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Table 5</a:t>
            </a:r>
            <a:r>
              <a:rPr b="1" lang="en" sz="1000">
                <a:latin typeface="Lato"/>
                <a:ea typeface="Lato"/>
                <a:cs typeface="Lato"/>
                <a:sym typeface="Lato"/>
              </a:rPr>
              <a:t>. </a:t>
            </a:r>
            <a:r>
              <a:rPr b="1" lang="en" sz="1000">
                <a:latin typeface="Lato"/>
                <a:ea typeface="Lato"/>
                <a:cs typeface="Lato"/>
                <a:sym typeface="Lato"/>
              </a:rPr>
              <a:t>Evaluation of performance of XGBoost algorithm with varying learning rate</a:t>
            </a:r>
            <a:endParaRPr b="1" sz="1000">
              <a:latin typeface="Lato"/>
              <a:ea typeface="Lato"/>
              <a:cs typeface="Lato"/>
              <a:sym typeface="Lato"/>
            </a:endParaRPr>
          </a:p>
        </p:txBody>
      </p:sp>
      <p:sp>
        <p:nvSpPr>
          <p:cNvPr id="324" name="Google Shape;324;p40"/>
          <p:cNvSpPr txBox="1"/>
          <p:nvPr/>
        </p:nvSpPr>
        <p:spPr>
          <a:xfrm>
            <a:off x="5698025" y="25437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22. Decision Tree Classification report </a:t>
            </a:r>
            <a:endParaRPr b="1" sz="1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41"/>
          <p:cNvPicPr preferRelativeResize="0"/>
          <p:nvPr/>
        </p:nvPicPr>
        <p:blipFill>
          <a:blip r:embed="rId3">
            <a:alphaModFix/>
          </a:blip>
          <a:stretch>
            <a:fillRect/>
          </a:stretch>
        </p:blipFill>
        <p:spPr>
          <a:xfrm>
            <a:off x="2095775" y="214350"/>
            <a:ext cx="4952450" cy="3627775"/>
          </a:xfrm>
          <a:prstGeom prst="rect">
            <a:avLst/>
          </a:prstGeom>
          <a:noFill/>
          <a:ln>
            <a:noFill/>
          </a:ln>
        </p:spPr>
      </p:pic>
      <p:sp>
        <p:nvSpPr>
          <p:cNvPr id="331" name="Google Shape;331;p41"/>
          <p:cNvSpPr txBox="1"/>
          <p:nvPr/>
        </p:nvSpPr>
        <p:spPr>
          <a:xfrm>
            <a:off x="3220725" y="41920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600"/>
              </a:spcBef>
              <a:spcAft>
                <a:spcPts val="0"/>
              </a:spcAft>
              <a:buNone/>
            </a:pPr>
            <a:r>
              <a:rPr b="1" lang="en" sz="1000">
                <a:latin typeface="Lato"/>
                <a:ea typeface="Lato"/>
                <a:cs typeface="Lato"/>
                <a:sym typeface="Lato"/>
              </a:rPr>
              <a:t>Fig 23. </a:t>
            </a:r>
            <a:r>
              <a:rPr b="1" lang="en" sz="1000">
                <a:latin typeface="Lato"/>
                <a:ea typeface="Lato"/>
                <a:cs typeface="Lato"/>
                <a:sym typeface="Lato"/>
              </a:rPr>
              <a:t>Classification report of xgboost algorithm</a:t>
            </a:r>
            <a:r>
              <a:rPr b="1" lang="en" sz="1000">
                <a:latin typeface="Lato"/>
                <a:ea typeface="Lato"/>
                <a:cs typeface="Lato"/>
                <a:sym typeface="Lato"/>
              </a:rPr>
              <a:t> </a:t>
            </a:r>
            <a:endParaRPr b="1" sz="1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600"/>
              </a:spcBef>
              <a:spcAft>
                <a:spcPts val="0"/>
              </a:spcAft>
              <a:buNone/>
            </a:pPr>
            <a:r>
              <a:rPr lang="en" sz="1400">
                <a:solidFill>
                  <a:srgbClr val="000000"/>
                </a:solidFill>
              </a:rPr>
              <a:t>Airbnb has become a really prevalent choice among travellers around the world for the kind of unique experiences that they give additionally for presenting cheap, pocket-friendly staying options in more than 34000+cities over 190 nations.</a:t>
            </a:r>
            <a:endParaRPr sz="1400">
              <a:solidFill>
                <a:srgbClr val="000000"/>
              </a:solidFill>
            </a:endParaRPr>
          </a:p>
          <a:p>
            <a:pPr indent="0" lvl="0" marL="0" rtl="0" algn="just">
              <a:lnSpc>
                <a:spcPct val="120000"/>
              </a:lnSpc>
              <a:spcBef>
                <a:spcPts val="600"/>
              </a:spcBef>
              <a:spcAft>
                <a:spcPts val="0"/>
              </a:spcAft>
              <a:buNone/>
            </a:pPr>
            <a:r>
              <a:rPr lang="en" sz="1400">
                <a:solidFill>
                  <a:srgbClr val="000000"/>
                </a:solidFill>
                <a:highlight>
                  <a:srgbClr val="FFFFFF"/>
                </a:highlight>
              </a:rPr>
              <a:t>The COVID-19 has impacted negatively on Airbnb, which has been one of the hardest hit platforms.</a:t>
            </a:r>
            <a:endParaRPr sz="1400">
              <a:solidFill>
                <a:srgbClr val="000000"/>
              </a:solidFill>
              <a:highlight>
                <a:srgbClr val="FFFFFF"/>
              </a:highlight>
            </a:endParaRPr>
          </a:p>
          <a:p>
            <a:pPr indent="0" lvl="0" marL="0" rtl="0" algn="just">
              <a:lnSpc>
                <a:spcPct val="120000"/>
              </a:lnSpc>
              <a:spcBef>
                <a:spcPts val="600"/>
              </a:spcBef>
              <a:spcAft>
                <a:spcPts val="0"/>
              </a:spcAft>
              <a:buNone/>
            </a:pPr>
            <a:r>
              <a:rPr lang="en" sz="1400">
                <a:solidFill>
                  <a:srgbClr val="000000"/>
                </a:solidFill>
              </a:rPr>
              <a:t>Users can make their bookings either through the site application or using the iOS/Android application. Airbnb is consistently attempting to improve the user’s first booking experience.</a:t>
            </a:r>
            <a:endParaRPr sz="1400">
              <a:solidFill>
                <a:srgbClr val="000000"/>
              </a:solidFill>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Evaluation</a:t>
            </a:r>
            <a:endParaRPr/>
          </a:p>
        </p:txBody>
      </p:sp>
      <p:sp>
        <p:nvSpPr>
          <p:cNvPr id="337" name="Google Shape;337;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endParaRPr/>
          </a:p>
        </p:txBody>
      </p:sp>
      <p:sp>
        <p:nvSpPr>
          <p:cNvPr id="344" name="Google Shape;344;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292100" lvl="0" marL="457200" rtl="0" algn="just">
              <a:lnSpc>
                <a:spcPct val="120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For evaluation we analyze the performance of all the models on the test data based on precision, recall and f1 score. We also create a confusion matrix for each of them to understand their performance better. </a:t>
            </a:r>
            <a:endParaRPr sz="1000">
              <a:solidFill>
                <a:srgbClr val="000000"/>
              </a:solidFill>
              <a:latin typeface="Times New Roman"/>
              <a:ea typeface="Times New Roman"/>
              <a:cs typeface="Times New Roman"/>
              <a:sym typeface="Times New Roman"/>
            </a:endParaRPr>
          </a:p>
          <a:p>
            <a:pPr indent="-292100" lvl="0" marL="457200" rtl="0" algn="just">
              <a:lnSpc>
                <a:spcPct val="120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The goal of the F1-score measure is to balance between precision and recall, which is particularly useful in situations when dealing with unbalanced datasets</a:t>
            </a:r>
            <a:endParaRPr sz="1000">
              <a:solidFill>
                <a:srgbClr val="000000"/>
              </a:solidFill>
              <a:latin typeface="Times New Roman"/>
              <a:ea typeface="Times New Roman"/>
              <a:cs typeface="Times New Roman"/>
              <a:sym typeface="Times New Roman"/>
            </a:endParaRPr>
          </a:p>
          <a:p>
            <a:pPr indent="0" lvl="0" marL="457200" rtl="0" algn="just">
              <a:lnSpc>
                <a:spcPct val="12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457200" rtl="0" algn="just">
              <a:lnSpc>
                <a:spcPct val="12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457200" rtl="0" algn="just">
              <a:lnSpc>
                <a:spcPct val="12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457200" rtl="0" algn="just">
              <a:lnSpc>
                <a:spcPct val="12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just">
              <a:lnSpc>
                <a:spcPct val="12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457200" lvl="0" marL="137160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where PRE stands for precision and REC stands for recall. </a:t>
            </a:r>
            <a:endParaRPr sz="1400">
              <a:solidFill>
                <a:srgbClr val="000000"/>
              </a:solidFill>
              <a:latin typeface="Arial"/>
              <a:ea typeface="Arial"/>
              <a:cs typeface="Arial"/>
              <a:sym typeface="Arial"/>
            </a:endParaRPr>
          </a:p>
          <a:p>
            <a:pPr indent="-292100" lvl="0" marL="457200" rtl="0" algn="just">
              <a:lnSpc>
                <a:spcPct val="120000"/>
              </a:lnSpc>
              <a:spcBef>
                <a:spcPts val="0"/>
              </a:spcBef>
              <a:spcAft>
                <a:spcPts val="0"/>
              </a:spcAft>
              <a:buClr>
                <a:srgbClr val="000000"/>
              </a:buClr>
              <a:buSzPts val="1000"/>
              <a:buFont typeface="Times New Roman"/>
              <a:buChar char="●"/>
            </a:pPr>
            <a:r>
              <a:rPr lang="en" sz="1000">
                <a:solidFill>
                  <a:srgbClr val="000000"/>
                </a:solidFill>
                <a:latin typeface="Times New Roman"/>
                <a:ea typeface="Times New Roman"/>
                <a:cs typeface="Times New Roman"/>
                <a:sym typeface="Times New Roman"/>
              </a:rPr>
              <a:t>We find that the best performance is given by random forest and extra trees classifier, but we propose to utilize extra trees classifier as it is computationally faster.</a:t>
            </a:r>
            <a:endParaRPr sz="1000">
              <a:solidFill>
                <a:srgbClr val="000000"/>
              </a:solidFill>
              <a:latin typeface="Times New Roman"/>
              <a:ea typeface="Times New Roman"/>
              <a:cs typeface="Times New Roman"/>
              <a:sym typeface="Times New Roman"/>
            </a:endParaRPr>
          </a:p>
        </p:txBody>
      </p:sp>
      <p:pic>
        <p:nvPicPr>
          <p:cNvPr descr="Text&#10;&#10;Description automatically generated with low confidence" id="345" name="Google Shape;345;p43"/>
          <p:cNvPicPr preferRelativeResize="0"/>
          <p:nvPr/>
        </p:nvPicPr>
        <p:blipFill>
          <a:blip r:embed="rId3">
            <a:alphaModFix/>
          </a:blip>
          <a:stretch>
            <a:fillRect/>
          </a:stretch>
        </p:blipFill>
        <p:spPr>
          <a:xfrm>
            <a:off x="3641650" y="2999625"/>
            <a:ext cx="1400175" cy="52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Calendar&#10;&#10;Description automatically generated" id="350" name="Google Shape;350;p44"/>
          <p:cNvPicPr preferRelativeResize="0"/>
          <p:nvPr/>
        </p:nvPicPr>
        <p:blipFill>
          <a:blip r:embed="rId3">
            <a:alphaModFix/>
          </a:blip>
          <a:stretch>
            <a:fillRect/>
          </a:stretch>
        </p:blipFill>
        <p:spPr>
          <a:xfrm>
            <a:off x="1216625" y="276325"/>
            <a:ext cx="6405675" cy="4247475"/>
          </a:xfrm>
          <a:prstGeom prst="rect">
            <a:avLst/>
          </a:prstGeom>
          <a:noFill/>
          <a:ln>
            <a:noFill/>
          </a:ln>
        </p:spPr>
      </p:pic>
      <p:sp>
        <p:nvSpPr>
          <p:cNvPr id="351" name="Google Shape;351;p44"/>
          <p:cNvSpPr txBox="1"/>
          <p:nvPr/>
        </p:nvSpPr>
        <p:spPr>
          <a:xfrm>
            <a:off x="2919463" y="4722100"/>
            <a:ext cx="3000000" cy="338700"/>
          </a:xfrm>
          <a:prstGeom prst="rect">
            <a:avLst/>
          </a:prstGeom>
          <a:noFill/>
          <a:ln>
            <a:noFill/>
          </a:ln>
        </p:spPr>
        <p:txBody>
          <a:bodyPr anchorCtr="0" anchor="t" bIns="91425" lIns="91425" spcFirstLastPara="1" rIns="91425" wrap="square" tIns="91425">
            <a:spAutoFit/>
          </a:bodyPr>
          <a:lstStyle/>
          <a:p>
            <a:pPr indent="0" lvl="0" marL="114300" rtl="0" algn="ctr">
              <a:lnSpc>
                <a:spcPct val="120000"/>
              </a:lnSpc>
              <a:spcBef>
                <a:spcPts val="0"/>
              </a:spcBef>
              <a:spcAft>
                <a:spcPts val="0"/>
              </a:spcAft>
              <a:buNone/>
            </a:pPr>
            <a:r>
              <a:rPr b="1" lang="en" sz="1000">
                <a:latin typeface="Lato"/>
                <a:ea typeface="Lato"/>
                <a:cs typeface="Lato"/>
                <a:sym typeface="Lato"/>
              </a:rPr>
              <a:t>Fig 24. Confusion matrix for Ridge Algorithm</a:t>
            </a:r>
            <a:endParaRPr b="1" sz="1000">
              <a:latin typeface="Lato"/>
              <a:ea typeface="Lato"/>
              <a:cs typeface="Lato"/>
              <a:sym typeface="Lato"/>
            </a:endParaRPr>
          </a:p>
        </p:txBody>
      </p:sp>
      <p:sp>
        <p:nvSpPr>
          <p:cNvPr id="352" name="Google Shape;352;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Calendar&#10;&#10;Description automatically generated" id="357" name="Google Shape;357;p45"/>
          <p:cNvPicPr preferRelativeResize="0"/>
          <p:nvPr/>
        </p:nvPicPr>
        <p:blipFill>
          <a:blip r:embed="rId3">
            <a:alphaModFix/>
          </a:blip>
          <a:stretch>
            <a:fillRect/>
          </a:stretch>
        </p:blipFill>
        <p:spPr>
          <a:xfrm>
            <a:off x="1369988" y="313525"/>
            <a:ext cx="6404025" cy="3947800"/>
          </a:xfrm>
          <a:prstGeom prst="rect">
            <a:avLst/>
          </a:prstGeom>
          <a:noFill/>
          <a:ln>
            <a:noFill/>
          </a:ln>
        </p:spPr>
      </p:pic>
      <p:sp>
        <p:nvSpPr>
          <p:cNvPr id="358" name="Google Shape;358;p45"/>
          <p:cNvSpPr txBox="1"/>
          <p:nvPr/>
        </p:nvSpPr>
        <p:spPr>
          <a:xfrm>
            <a:off x="3072000" y="4548575"/>
            <a:ext cx="3000000" cy="338700"/>
          </a:xfrm>
          <a:prstGeom prst="rect">
            <a:avLst/>
          </a:prstGeom>
          <a:noFill/>
          <a:ln>
            <a:noFill/>
          </a:ln>
        </p:spPr>
        <p:txBody>
          <a:bodyPr anchorCtr="0" anchor="t" bIns="91425" lIns="91425" spcFirstLastPara="1" rIns="91425" wrap="square" tIns="91425">
            <a:spAutoFit/>
          </a:bodyPr>
          <a:lstStyle/>
          <a:p>
            <a:pPr indent="0" lvl="0" marL="114300" rtl="0" algn="ctr">
              <a:lnSpc>
                <a:spcPct val="120000"/>
              </a:lnSpc>
              <a:spcBef>
                <a:spcPts val="0"/>
              </a:spcBef>
              <a:spcAft>
                <a:spcPts val="0"/>
              </a:spcAft>
              <a:buNone/>
            </a:pPr>
            <a:r>
              <a:rPr b="1" lang="en" sz="1000">
                <a:latin typeface="Lato"/>
                <a:ea typeface="Lato"/>
                <a:cs typeface="Lato"/>
                <a:sym typeface="Lato"/>
              </a:rPr>
              <a:t>Fig 25. Confusion matrix for Extra trees</a:t>
            </a:r>
            <a:endParaRPr b="1" sz="1000">
              <a:latin typeface="Lato"/>
              <a:ea typeface="Lato"/>
              <a:cs typeface="Lato"/>
              <a:sym typeface="Lato"/>
            </a:endParaRPr>
          </a:p>
        </p:txBody>
      </p:sp>
      <p:sp>
        <p:nvSpPr>
          <p:cNvPr id="359" name="Google Shape;359;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Chart&#10;&#10;Description automatically generated with low confidence" id="364" name="Google Shape;364;p46"/>
          <p:cNvPicPr preferRelativeResize="0"/>
          <p:nvPr/>
        </p:nvPicPr>
        <p:blipFill>
          <a:blip r:embed="rId3">
            <a:alphaModFix/>
          </a:blip>
          <a:stretch>
            <a:fillRect/>
          </a:stretch>
        </p:blipFill>
        <p:spPr>
          <a:xfrm>
            <a:off x="1405888" y="386825"/>
            <a:ext cx="6027425" cy="3988225"/>
          </a:xfrm>
          <a:prstGeom prst="rect">
            <a:avLst/>
          </a:prstGeom>
          <a:noFill/>
          <a:ln>
            <a:noFill/>
          </a:ln>
        </p:spPr>
      </p:pic>
      <p:sp>
        <p:nvSpPr>
          <p:cNvPr id="365" name="Google Shape;365;p46"/>
          <p:cNvSpPr txBox="1"/>
          <p:nvPr/>
        </p:nvSpPr>
        <p:spPr>
          <a:xfrm>
            <a:off x="3072000" y="4610575"/>
            <a:ext cx="3000000" cy="338700"/>
          </a:xfrm>
          <a:prstGeom prst="rect">
            <a:avLst/>
          </a:prstGeom>
          <a:noFill/>
          <a:ln>
            <a:noFill/>
          </a:ln>
        </p:spPr>
        <p:txBody>
          <a:bodyPr anchorCtr="0" anchor="t" bIns="91425" lIns="91425" spcFirstLastPara="1" rIns="91425" wrap="square" tIns="91425">
            <a:spAutoFit/>
          </a:bodyPr>
          <a:lstStyle/>
          <a:p>
            <a:pPr indent="0" lvl="0" marL="114300" rtl="0" algn="ctr">
              <a:lnSpc>
                <a:spcPct val="120000"/>
              </a:lnSpc>
              <a:spcBef>
                <a:spcPts val="0"/>
              </a:spcBef>
              <a:spcAft>
                <a:spcPts val="0"/>
              </a:spcAft>
              <a:buNone/>
            </a:pPr>
            <a:r>
              <a:rPr b="1" lang="en" sz="1000">
                <a:latin typeface="Lato"/>
                <a:ea typeface="Lato"/>
                <a:cs typeface="Lato"/>
                <a:sym typeface="Lato"/>
              </a:rPr>
              <a:t>Fig 26. Confusion matrix for XGBoost</a:t>
            </a:r>
            <a:endParaRPr b="1" sz="1000">
              <a:latin typeface="Lato"/>
              <a:ea typeface="Lato"/>
              <a:cs typeface="Lato"/>
              <a:sym typeface="Lato"/>
            </a:endParaRPr>
          </a:p>
        </p:txBody>
      </p:sp>
      <p:sp>
        <p:nvSpPr>
          <p:cNvPr id="366" name="Google Shape;366;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Calendar&#10;&#10;Description automatically generated" id="371" name="Google Shape;371;p47"/>
          <p:cNvPicPr preferRelativeResize="0"/>
          <p:nvPr/>
        </p:nvPicPr>
        <p:blipFill>
          <a:blip r:embed="rId3">
            <a:alphaModFix/>
          </a:blip>
          <a:stretch>
            <a:fillRect/>
          </a:stretch>
        </p:blipFill>
        <p:spPr>
          <a:xfrm>
            <a:off x="1545013" y="284825"/>
            <a:ext cx="6053975" cy="3964050"/>
          </a:xfrm>
          <a:prstGeom prst="rect">
            <a:avLst/>
          </a:prstGeom>
          <a:noFill/>
          <a:ln>
            <a:noFill/>
          </a:ln>
        </p:spPr>
      </p:pic>
      <p:sp>
        <p:nvSpPr>
          <p:cNvPr id="372" name="Google Shape;372;p47"/>
          <p:cNvSpPr txBox="1"/>
          <p:nvPr/>
        </p:nvSpPr>
        <p:spPr>
          <a:xfrm>
            <a:off x="3072000" y="45609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000">
                <a:latin typeface="Lato"/>
                <a:ea typeface="Lato"/>
                <a:cs typeface="Lato"/>
                <a:sym typeface="Lato"/>
              </a:rPr>
              <a:t>Fig 27. Confusion matrix for Decision trees</a:t>
            </a:r>
            <a:endParaRPr b="1" sz="1000">
              <a:latin typeface="Lato"/>
              <a:ea typeface="Lato"/>
              <a:cs typeface="Lato"/>
              <a:sym typeface="Lato"/>
            </a:endParaRPr>
          </a:p>
        </p:txBody>
      </p:sp>
      <p:sp>
        <p:nvSpPr>
          <p:cNvPr id="373" name="Google Shape;373;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Calendar&#10;&#10;Description automatically generated" id="378" name="Google Shape;378;p48"/>
          <p:cNvPicPr preferRelativeResize="0"/>
          <p:nvPr/>
        </p:nvPicPr>
        <p:blipFill>
          <a:blip r:embed="rId3">
            <a:alphaModFix/>
          </a:blip>
          <a:stretch>
            <a:fillRect/>
          </a:stretch>
        </p:blipFill>
        <p:spPr>
          <a:xfrm>
            <a:off x="1663075" y="504925"/>
            <a:ext cx="5504350" cy="3435125"/>
          </a:xfrm>
          <a:prstGeom prst="rect">
            <a:avLst/>
          </a:prstGeom>
          <a:noFill/>
          <a:ln>
            <a:noFill/>
          </a:ln>
        </p:spPr>
      </p:pic>
      <p:sp>
        <p:nvSpPr>
          <p:cNvPr id="379" name="Google Shape;379;p48"/>
          <p:cNvSpPr txBox="1"/>
          <p:nvPr/>
        </p:nvSpPr>
        <p:spPr>
          <a:xfrm>
            <a:off x="3072000" y="43342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1000">
                <a:latin typeface="Lato"/>
                <a:ea typeface="Lato"/>
                <a:cs typeface="Lato"/>
                <a:sym typeface="Lato"/>
              </a:rPr>
              <a:t>Fig 28. Confusion matrix for Random forest</a:t>
            </a:r>
            <a:endParaRPr b="1" sz="1000">
              <a:latin typeface="Lato"/>
              <a:ea typeface="Lato"/>
              <a:cs typeface="Lato"/>
              <a:sym typeface="Lato"/>
            </a:endParaRPr>
          </a:p>
        </p:txBody>
      </p:sp>
      <p:sp>
        <p:nvSpPr>
          <p:cNvPr id="380" name="Google Shape;380;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86" name="Google Shape;386;p49"/>
          <p:cNvGraphicFramePr/>
          <p:nvPr/>
        </p:nvGraphicFramePr>
        <p:xfrm>
          <a:off x="2175050" y="364125"/>
          <a:ext cx="3000000" cy="3000000"/>
        </p:xfrm>
        <a:graphic>
          <a:graphicData uri="http://schemas.openxmlformats.org/drawingml/2006/table">
            <a:tbl>
              <a:tblPr>
                <a:noFill/>
                <a:tableStyleId>{D055D0A1-9FD5-47E7-A486-1FCF6126F0F9}</a:tableStyleId>
              </a:tblPr>
              <a:tblGrid>
                <a:gridCol w="2935950"/>
                <a:gridCol w="1780800"/>
              </a:tblGrid>
              <a:tr h="180975">
                <a:tc>
                  <a:txBody>
                    <a:bodyPr/>
                    <a:lstStyle/>
                    <a:p>
                      <a:pPr indent="0" lvl="0" marL="0" rtl="0" algn="ctr">
                        <a:spcBef>
                          <a:spcPts val="0"/>
                        </a:spcBef>
                        <a:spcAft>
                          <a:spcPts val="0"/>
                        </a:spcAft>
                        <a:buNone/>
                      </a:pPr>
                      <a:r>
                        <a:rPr b="1" lang="en"/>
                        <a:t>Algorithm</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t>Weighted F1 score</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950">
                <a:tc>
                  <a:txBody>
                    <a:bodyPr/>
                    <a:lstStyle/>
                    <a:p>
                      <a:pPr indent="0" lvl="0" marL="0" rtl="0" algn="ctr">
                        <a:spcBef>
                          <a:spcPts val="0"/>
                        </a:spcBef>
                        <a:spcAft>
                          <a:spcPts val="0"/>
                        </a:spcAft>
                        <a:buNone/>
                      </a:pPr>
                      <a:r>
                        <a:rPr lang="en"/>
                        <a:t>Random forest without resmapling data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0.675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0975">
                <a:tc>
                  <a:txBody>
                    <a:bodyPr/>
                    <a:lstStyle/>
                    <a:p>
                      <a:pPr indent="0" lvl="0" marL="0" rtl="0" algn="ctr">
                        <a:spcBef>
                          <a:spcPts val="0"/>
                        </a:spcBef>
                        <a:spcAft>
                          <a:spcPts val="0"/>
                        </a:spcAft>
                        <a:buNone/>
                      </a:pPr>
                      <a:r>
                        <a:rPr lang="en"/>
                        <a:t>Random forest with resmapled data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0.625</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
                        <a:t>Decision tree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0.57</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950">
                <a:tc>
                  <a:txBody>
                    <a:bodyPr/>
                    <a:lstStyle/>
                    <a:p>
                      <a:pPr indent="0" lvl="0" marL="0" rtl="0" algn="ctr">
                        <a:spcBef>
                          <a:spcPts val="0"/>
                        </a:spcBef>
                        <a:spcAft>
                          <a:spcPts val="0"/>
                        </a:spcAft>
                        <a:buNone/>
                      </a:pPr>
                      <a:r>
                        <a:rPr lang="en"/>
                        <a:t>Ridge algorithm without resampling data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0.536</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0975">
                <a:tc>
                  <a:txBody>
                    <a:bodyPr/>
                    <a:lstStyle/>
                    <a:p>
                      <a:pPr indent="0" lvl="0" marL="0" rtl="0" algn="ctr">
                        <a:spcBef>
                          <a:spcPts val="0"/>
                        </a:spcBef>
                        <a:spcAft>
                          <a:spcPts val="0"/>
                        </a:spcAft>
                        <a:buNone/>
                      </a:pPr>
                      <a:r>
                        <a:rPr lang="en"/>
                        <a:t>Ridge algorithm with resampled data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0.354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0975">
                <a:tc>
                  <a:txBody>
                    <a:bodyPr/>
                    <a:lstStyle/>
                    <a:p>
                      <a:pPr indent="0" lvl="0" marL="0" rtl="0" algn="ctr">
                        <a:spcBef>
                          <a:spcPts val="0"/>
                        </a:spcBef>
                        <a:spcAft>
                          <a:spcPts val="0"/>
                        </a:spcAft>
                        <a:buNone/>
                      </a:pPr>
                      <a:r>
                        <a:rPr lang="en"/>
                        <a:t>XGB</a:t>
                      </a:r>
                      <a:r>
                        <a:rPr lang="en"/>
                        <a:t>oost algorithm</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0.54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0975">
                <a:tc>
                  <a:txBody>
                    <a:bodyPr/>
                    <a:lstStyle/>
                    <a:p>
                      <a:pPr indent="0" lvl="0" marL="0" rtl="0" algn="ctr">
                        <a:spcBef>
                          <a:spcPts val="0"/>
                        </a:spcBef>
                        <a:spcAft>
                          <a:spcPts val="0"/>
                        </a:spcAft>
                        <a:buNone/>
                      </a:pPr>
                      <a:r>
                        <a:rPr lang="en"/>
                        <a:t>E</a:t>
                      </a:r>
                      <a:r>
                        <a:rPr lang="en"/>
                        <a:t>xtra trees algorithm</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0.664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87" name="Google Shape;387;p49"/>
          <p:cNvSpPr txBox="1"/>
          <p:nvPr/>
        </p:nvSpPr>
        <p:spPr>
          <a:xfrm>
            <a:off x="3033425" y="4406225"/>
            <a:ext cx="3000000" cy="523200"/>
          </a:xfrm>
          <a:prstGeom prst="rect">
            <a:avLst/>
          </a:prstGeom>
          <a:noFill/>
          <a:ln>
            <a:noFill/>
          </a:ln>
        </p:spPr>
        <p:txBody>
          <a:bodyPr anchorCtr="0" anchor="t" bIns="91425" lIns="91425" spcFirstLastPara="1" rIns="91425" wrap="square" tIns="91425">
            <a:spAutoFit/>
          </a:bodyPr>
          <a:lstStyle/>
          <a:p>
            <a:pPr indent="0" lvl="0" marL="114300" rtl="0" algn="ctr">
              <a:lnSpc>
                <a:spcPct val="120000"/>
              </a:lnSpc>
              <a:spcBef>
                <a:spcPts val="0"/>
              </a:spcBef>
              <a:spcAft>
                <a:spcPts val="0"/>
              </a:spcAft>
              <a:buNone/>
            </a:pPr>
            <a:r>
              <a:rPr b="1" lang="en" sz="1000">
                <a:latin typeface="Lato"/>
                <a:ea typeface="Lato"/>
                <a:cs typeface="Lato"/>
                <a:sym typeface="Lato"/>
              </a:rPr>
              <a:t>Table 6 </a:t>
            </a:r>
            <a:r>
              <a:rPr b="1" lang="en" sz="1000">
                <a:latin typeface="Lato"/>
                <a:ea typeface="Lato"/>
                <a:cs typeface="Lato"/>
                <a:sym typeface="Lato"/>
              </a:rPr>
              <a:t>Evaluation of performance of different classification algorithms</a:t>
            </a:r>
            <a:endParaRPr b="1" sz="10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93" name="Google Shape;393;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600"/>
              </a:spcBef>
              <a:spcAft>
                <a:spcPts val="0"/>
              </a:spcAft>
              <a:buNone/>
            </a:pPr>
            <a:r>
              <a:rPr lang="en" sz="1400">
                <a:solidFill>
                  <a:srgbClr val="000000"/>
                </a:solidFill>
              </a:rPr>
              <a:t>We finalize to utilize (model name) in our case as it performs best on the test dataset with a highest value of (scores). We have compared the models by plotting the confusion matrix and made the comparison to find the best one. This helped a lot in the prediction task to find the destination country for the new user’s booking at AirBnb.</a:t>
            </a:r>
            <a:endParaRPr sz="1400">
              <a:solidFill>
                <a:srgbClr val="000000"/>
              </a:solidFill>
            </a:endParaRPr>
          </a:p>
          <a:p>
            <a:pPr indent="0" lvl="0" marL="0" rtl="0" algn="l">
              <a:spcBef>
                <a:spcPts val="0"/>
              </a:spcBef>
              <a:spcAft>
                <a:spcPts val="1200"/>
              </a:spcAft>
              <a:buNone/>
            </a:pPr>
            <a:r>
              <a:t/>
            </a:r>
            <a:endParaRPr sz="1400"/>
          </a:p>
        </p:txBody>
      </p:sp>
      <p:sp>
        <p:nvSpPr>
          <p:cNvPr id="394" name="Google Shape;394;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210700" y="587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00" name="Google Shape;400;p51"/>
          <p:cNvSpPr txBox="1"/>
          <p:nvPr>
            <p:ph idx="1" type="body"/>
          </p:nvPr>
        </p:nvSpPr>
        <p:spPr>
          <a:xfrm>
            <a:off x="210700" y="1365000"/>
            <a:ext cx="8812200" cy="36033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440"/>
              <a:buNone/>
            </a:pPr>
            <a:r>
              <a:rPr lang="en" sz="1000">
                <a:solidFill>
                  <a:srgbClr val="000000"/>
                </a:solidFill>
              </a:rPr>
              <a:t>[1] Geurts, P., Ernst, D. &amp; Wehenkel, L. “Extremely randomized trees”. </a:t>
            </a:r>
            <a:r>
              <a:rPr i="1" lang="en" sz="1000">
                <a:solidFill>
                  <a:srgbClr val="000000"/>
                </a:solidFill>
              </a:rPr>
              <a:t>Mach Learn</a:t>
            </a:r>
            <a:r>
              <a:rPr lang="en" sz="1000">
                <a:solidFill>
                  <a:srgbClr val="000000"/>
                </a:solidFill>
              </a:rPr>
              <a:t> 63, 3–42, 2006.</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[2] Hugo Ulfsson “Predicting Airbnb user's desired travel destinations”, Stockholm, 2017. </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[3]Srinivas Avireddy, Sathya Narayanan Ramamirtham, Sridhar Srinivasa Subramanian “Predicting Airbnb user destination using user demographic and session information”, UC San Diego</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[4] </a:t>
            </a:r>
            <a:r>
              <a:rPr lang="en" sz="1000">
                <a:solidFill>
                  <a:srgbClr val="000000"/>
                </a:solidFill>
                <a:highlight>
                  <a:srgbClr val="FFFFFF"/>
                </a:highlight>
              </a:rPr>
              <a:t>H. He, Y. Ma</a:t>
            </a:r>
            <a:r>
              <a:rPr lang="en" sz="1000">
                <a:solidFill>
                  <a:srgbClr val="000000"/>
                </a:solidFill>
              </a:rPr>
              <a:t>, ”</a:t>
            </a:r>
            <a:r>
              <a:rPr lang="en" sz="1000">
                <a:solidFill>
                  <a:srgbClr val="000000"/>
                </a:solidFill>
                <a:uFill>
                  <a:noFill/>
                </a:uFill>
                <a:hlinkClick r:id="rId3">
                  <a:extLst>
                    <a:ext uri="{A12FA001-AC4F-418D-AE19-62706E023703}">
                      <ahyp:hlinkClr val="tx"/>
                    </a:ext>
                  </a:extLst>
                </a:hlinkClick>
              </a:rPr>
              <a:t>Imbalanced Learning: Foundations, Algorithms, and Applications</a:t>
            </a:r>
            <a:r>
              <a:rPr lang="en" sz="1000">
                <a:solidFill>
                  <a:srgbClr val="000000"/>
                </a:solidFill>
              </a:rPr>
              <a:t>”, 2013. </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[5] Airbnb Revenue and Usage Statistics (2021)</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highlight>
                  <a:srgbClr val="FFFFFF"/>
                </a:highlight>
                <a:uFill>
                  <a:noFill/>
                </a:uFill>
                <a:hlinkClick r:id="rId4">
                  <a:extLst>
                    <a:ext uri="{A12FA001-AC4F-418D-AE19-62706E023703}">
                      <ahyp:hlinkClr val="tx"/>
                    </a:ext>
                  </a:extLst>
                </a:hlinkClick>
              </a:rPr>
              <a:t>https://www.businessofapps.com/data/airbnb-statistics/</a:t>
            </a:r>
            <a:endParaRPr sz="1000">
              <a:solidFill>
                <a:srgbClr val="000000"/>
              </a:solidFill>
            </a:endParaRPr>
          </a:p>
          <a:p>
            <a:pPr indent="0" lvl="0" marL="0" rtl="0" algn="l">
              <a:lnSpc>
                <a:spcPct val="100000"/>
              </a:lnSpc>
              <a:spcBef>
                <a:spcPts val="600"/>
              </a:spcBef>
              <a:spcAft>
                <a:spcPts val="0"/>
              </a:spcAft>
              <a:buSzPts val="440"/>
              <a:buNone/>
            </a:pPr>
            <a:r>
              <a:rPr lang="en" sz="1000">
                <a:solidFill>
                  <a:srgbClr val="000000"/>
                </a:solidFill>
              </a:rPr>
              <a:t>[6] Kaggle competition </a:t>
            </a:r>
            <a:r>
              <a:rPr lang="en" sz="1000">
                <a:solidFill>
                  <a:srgbClr val="000000"/>
                </a:solidFill>
                <a:uFill>
                  <a:noFill/>
                </a:uFill>
                <a:hlinkClick r:id="rId5">
                  <a:extLst>
                    <a:ext uri="{A12FA001-AC4F-418D-AE19-62706E023703}">
                      <ahyp:hlinkClr val="tx"/>
                    </a:ext>
                  </a:extLst>
                </a:hlinkClick>
              </a:rPr>
              <a:t>https://www.kaggle.com/c/airbnb-recruiting-new-user-bookings/overview</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[7] Airbnb Revenue Image</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uFill>
                  <a:noFill/>
                </a:uFill>
                <a:hlinkClick r:id="rId6">
                  <a:extLst>
                    <a:ext uri="{A12FA001-AC4F-418D-AE19-62706E023703}">
                      <ahyp:hlinkClr val="tx"/>
                    </a:ext>
                  </a:extLst>
                </a:hlinkClick>
              </a:rPr>
              <a:t>https://infogram.com/airbnb-revenue-1hxr4zx9plzdo6y</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[8] Kaggle competition</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highlight>
                  <a:srgbClr val="FFFFFF"/>
                </a:highlight>
                <a:uFill>
                  <a:noFill/>
                </a:uFill>
                <a:hlinkClick r:id="rId7">
                  <a:extLst>
                    <a:ext uri="{A12FA001-AC4F-418D-AE19-62706E023703}">
                      <ahyp:hlinkClr val="tx"/>
                    </a:ext>
                  </a:extLst>
                </a:hlinkClick>
              </a:rPr>
              <a:t>https://www.kaggle.com/manas13/airbnb-new-user-bookings</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[9] </a:t>
            </a:r>
            <a:r>
              <a:rPr b="1" lang="en" sz="1000">
                <a:solidFill>
                  <a:srgbClr val="000000"/>
                </a:solidFill>
                <a:highlight>
                  <a:srgbClr val="FFFFFF"/>
                </a:highlight>
              </a:rPr>
              <a:t> </a:t>
            </a:r>
            <a:r>
              <a:rPr lang="en" sz="1000">
                <a:solidFill>
                  <a:srgbClr val="000000"/>
                </a:solidFill>
                <a:highlight>
                  <a:srgbClr val="FFFFFF"/>
                </a:highlight>
              </a:rPr>
              <a:t>Kaggle competition</a:t>
            </a:r>
            <a:endParaRPr sz="1000">
              <a:solidFill>
                <a:srgbClr val="000000"/>
              </a:solidFill>
              <a:highlight>
                <a:srgbClr val="FFFFFF"/>
              </a:highlight>
            </a:endParaRPr>
          </a:p>
          <a:p>
            <a:pPr indent="0" lvl="0" marL="0" rtl="0" algn="just">
              <a:lnSpc>
                <a:spcPct val="100000"/>
              </a:lnSpc>
              <a:spcBef>
                <a:spcPts val="600"/>
              </a:spcBef>
              <a:spcAft>
                <a:spcPts val="0"/>
              </a:spcAft>
              <a:buSzPts val="440"/>
              <a:buNone/>
            </a:pPr>
            <a:r>
              <a:rPr lang="en" sz="1000">
                <a:solidFill>
                  <a:srgbClr val="000000"/>
                </a:solidFill>
                <a:highlight>
                  <a:srgbClr val="FFFFFF"/>
                </a:highlight>
                <a:uFill>
                  <a:noFill/>
                </a:uFill>
                <a:hlinkClick r:id="rId8">
                  <a:extLst>
                    <a:ext uri="{A12FA001-AC4F-418D-AE19-62706E023703}">
                      <ahyp:hlinkClr val="tx"/>
                    </a:ext>
                  </a:extLst>
                </a:hlinkClick>
              </a:rPr>
              <a:t>https://www.kaggle.com/justk1/airbnb</a:t>
            </a:r>
            <a:endParaRPr sz="1000">
              <a:solidFill>
                <a:srgbClr val="000000"/>
              </a:solidFill>
              <a:highlight>
                <a:srgbClr val="FFFFFF"/>
              </a:highlight>
            </a:endParaRPr>
          </a:p>
          <a:p>
            <a:pPr indent="0" lvl="0" marL="0" rtl="0" algn="just">
              <a:lnSpc>
                <a:spcPct val="100000"/>
              </a:lnSpc>
              <a:spcBef>
                <a:spcPts val="600"/>
              </a:spcBef>
              <a:spcAft>
                <a:spcPts val="0"/>
              </a:spcAft>
              <a:buSzPts val="440"/>
              <a:buNone/>
            </a:pPr>
            <a:r>
              <a:rPr lang="en" sz="1000">
                <a:solidFill>
                  <a:srgbClr val="000000"/>
                </a:solidFill>
                <a:highlight>
                  <a:srgbClr val="FFFFFF"/>
                </a:highlight>
              </a:rPr>
              <a:t>[11] </a:t>
            </a:r>
            <a:r>
              <a:rPr lang="en" sz="1000">
                <a:solidFill>
                  <a:srgbClr val="0F1111"/>
                </a:solidFill>
                <a:highlight>
                  <a:srgbClr val="FFFFFF"/>
                </a:highlight>
              </a:rPr>
              <a:t>Kevin P. Murphy,</a:t>
            </a:r>
            <a:r>
              <a:rPr lang="en" sz="1000">
                <a:solidFill>
                  <a:srgbClr val="000000"/>
                </a:solidFill>
                <a:highlight>
                  <a:srgbClr val="FFFFFF"/>
                </a:highlight>
              </a:rPr>
              <a:t> </a:t>
            </a:r>
            <a:r>
              <a:rPr lang="en" sz="1000">
                <a:solidFill>
                  <a:srgbClr val="000000"/>
                </a:solidFill>
                <a:uFill>
                  <a:noFill/>
                </a:uFill>
                <a:hlinkClick r:id="rId9">
                  <a:extLst>
                    <a:ext uri="{A12FA001-AC4F-418D-AE19-62706E023703}">
                      <ahyp:hlinkClr val="tx"/>
                    </a:ext>
                  </a:extLst>
                </a:hlinkClick>
              </a:rPr>
              <a:t>Machine Learning: A Probabilistic Perspective</a:t>
            </a:r>
            <a:r>
              <a:rPr lang="en" sz="1000">
                <a:solidFill>
                  <a:srgbClr val="000000"/>
                </a:solidFill>
              </a:rPr>
              <a:t>, 2012.</a:t>
            </a:r>
            <a:endParaRPr sz="1000">
              <a:solidFill>
                <a:srgbClr val="000000"/>
              </a:solidFill>
            </a:endParaRPr>
          </a:p>
          <a:p>
            <a:pPr indent="0" lvl="0" marL="0" rtl="0" algn="just">
              <a:lnSpc>
                <a:spcPct val="100000"/>
              </a:lnSpc>
              <a:spcBef>
                <a:spcPts val="600"/>
              </a:spcBef>
              <a:spcAft>
                <a:spcPts val="0"/>
              </a:spcAft>
              <a:buSzPts val="440"/>
              <a:buNone/>
            </a:pPr>
            <a:r>
              <a:rPr lang="en" sz="1000">
                <a:solidFill>
                  <a:srgbClr val="000000"/>
                </a:solidFill>
              </a:rPr>
              <a:t>[12]https://scikit-learn.org/stable/modules/generated/sklearn.linear_model.RidgeClassifier.html</a:t>
            </a:r>
            <a:endParaRPr sz="1000">
              <a:solidFill>
                <a:srgbClr val="000000"/>
              </a:solidFill>
            </a:endParaRPr>
          </a:p>
          <a:p>
            <a:pPr indent="0" lvl="0" marL="0" rtl="0" algn="l">
              <a:lnSpc>
                <a:spcPct val="95000"/>
              </a:lnSpc>
              <a:spcBef>
                <a:spcPts val="0"/>
              </a:spcBef>
              <a:spcAft>
                <a:spcPts val="1200"/>
              </a:spcAft>
              <a:buSzPts val="440"/>
              <a:buNone/>
            </a:pPr>
            <a:r>
              <a:t/>
            </a:r>
            <a:endParaRPr sz="1000"/>
          </a:p>
        </p:txBody>
      </p:sp>
      <p:sp>
        <p:nvSpPr>
          <p:cNvPr id="401" name="Google Shape;401;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800"/>
              </a:spcAft>
              <a:buNone/>
            </a:pPr>
            <a:r>
              <a:rPr lang="en" sz="1400">
                <a:solidFill>
                  <a:srgbClr val="000000"/>
                </a:solidFill>
              </a:rPr>
              <a:t>In this challenge, we are provided a list of people, their demographics, web session logs, and some summary statistics. We need to anticipate which countries a new user would travel to for their first booking. The users in this dataset are all from the United States. There are 12 possible outcomes of the destination country: 'US', 'FR', 'CA', 'GB', 'ES', 'IT', 'PT', 'NL','DE', 'AU', 'NDF' (no destination found), and 'other'. The 'NDF' is different from 'other' because 'other' means there was a booking, but it is to a country not included in the list, while 'NDF' means there wasn't a booking.</a:t>
            </a:r>
            <a:endParaRPr sz="1400"/>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729450" y="864300"/>
            <a:ext cx="7021200" cy="68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t>Future Work</a:t>
            </a:r>
            <a:endParaRPr sz="2300"/>
          </a:p>
        </p:txBody>
      </p:sp>
      <p:sp>
        <p:nvSpPr>
          <p:cNvPr id="407" name="Google Shape;407;p52"/>
          <p:cNvSpPr txBox="1"/>
          <p:nvPr/>
        </p:nvSpPr>
        <p:spPr>
          <a:xfrm>
            <a:off x="729450" y="1553700"/>
            <a:ext cx="6868800" cy="14346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600"/>
              </a:spcBef>
              <a:spcAft>
                <a:spcPts val="0"/>
              </a:spcAft>
              <a:buNone/>
            </a:pPr>
            <a:r>
              <a:rPr lang="en">
                <a:solidFill>
                  <a:srgbClr val="F4CCCC"/>
                </a:solidFill>
                <a:latin typeface="Lato"/>
                <a:ea typeface="Lato"/>
                <a:cs typeface="Lato"/>
                <a:sym typeface="Lato"/>
              </a:rPr>
              <a:t>Most of the accommodation results are either NDF(No destination found) or US. More data for individual user’s web activities should be collected that will surely be useful to improve the accuracy of the prediction. Hyperparameter tuning of the various other different parameters can be performed. The session data and training data can be more utilized by extracting, improvising  more features.</a:t>
            </a:r>
            <a:endParaRPr>
              <a:solidFill>
                <a:srgbClr val="F4CCCC"/>
              </a:solidFill>
              <a:latin typeface="Lato"/>
              <a:ea typeface="Lato"/>
              <a:cs typeface="Lato"/>
              <a:sym typeface="Lato"/>
            </a:endParaRPr>
          </a:p>
        </p:txBody>
      </p:sp>
      <p:sp>
        <p:nvSpPr>
          <p:cNvPr id="408" name="Google Shape;408;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type="title"/>
          </p:nvPr>
        </p:nvSpPr>
        <p:spPr>
          <a:xfrm>
            <a:off x="460950" y="612175"/>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414" name="Google Shape;414;p53"/>
          <p:cNvSpPr txBox="1"/>
          <p:nvPr>
            <p:ph idx="1" type="body"/>
          </p:nvPr>
        </p:nvSpPr>
        <p:spPr>
          <a:xfrm>
            <a:off x="244450" y="3585625"/>
            <a:ext cx="2457300" cy="1023300"/>
          </a:xfrm>
          <a:prstGeom prst="rect">
            <a:avLst/>
          </a:prstGeom>
          <a:solidFill>
            <a:srgbClr val="6FA8DC"/>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FFFFFF"/>
                </a:solidFill>
              </a:rPr>
              <a:t>NIKHILESH .</a:t>
            </a:r>
            <a:endParaRPr b="1" sz="1400">
              <a:solidFill>
                <a:srgbClr val="FFFFFF"/>
              </a:solidFill>
            </a:endParaRPr>
          </a:p>
          <a:p>
            <a:pPr indent="0" lvl="0" marL="0" rtl="0" algn="l">
              <a:spcBef>
                <a:spcPts val="0"/>
              </a:spcBef>
              <a:spcAft>
                <a:spcPts val="0"/>
              </a:spcAft>
              <a:buNone/>
            </a:pPr>
            <a:r>
              <a:rPr b="1" lang="en" sz="1400">
                <a:solidFill>
                  <a:srgbClr val="FFFFFF"/>
                </a:solidFill>
              </a:rPr>
              <a:t>STUDENT ID (110057906)</a:t>
            </a:r>
            <a:endParaRPr b="1" sz="1400">
              <a:solidFill>
                <a:srgbClr val="FFFFFF"/>
              </a:solidFill>
            </a:endParaRPr>
          </a:p>
          <a:p>
            <a:pPr indent="0" lvl="0" marL="0" rtl="0" algn="l">
              <a:spcBef>
                <a:spcPts val="0"/>
              </a:spcBef>
              <a:spcAft>
                <a:spcPts val="0"/>
              </a:spcAft>
              <a:buNone/>
            </a:pPr>
            <a:r>
              <a:rPr b="1" lang="en" sz="1400">
                <a:solidFill>
                  <a:srgbClr val="FFFFFF"/>
                </a:solidFill>
              </a:rPr>
              <a:t>nikhile@uwindsor.ca</a:t>
            </a:r>
            <a:endParaRPr b="1" sz="1400">
              <a:solidFill>
                <a:srgbClr val="FFFFFF"/>
              </a:solidFill>
            </a:endParaRPr>
          </a:p>
        </p:txBody>
      </p:sp>
      <p:pic>
        <p:nvPicPr>
          <p:cNvPr descr="Black and white upward shot of Golden Gate Bridge" id="415" name="Google Shape;415;p53"/>
          <p:cNvPicPr preferRelativeResize="0"/>
          <p:nvPr/>
        </p:nvPicPr>
        <p:blipFill rotWithShape="1">
          <a:blip r:embed="rId3">
            <a:alphaModFix/>
          </a:blip>
          <a:srcRect b="0" l="19071" r="4853" t="9"/>
          <a:stretch/>
        </p:blipFill>
        <p:spPr>
          <a:xfrm>
            <a:off x="3658901" y="1825"/>
            <a:ext cx="5869325" cy="5143504"/>
          </a:xfrm>
          <a:prstGeom prst="rect">
            <a:avLst/>
          </a:prstGeom>
          <a:noFill/>
          <a:ln>
            <a:noFill/>
          </a:ln>
        </p:spPr>
      </p:pic>
      <p:sp>
        <p:nvSpPr>
          <p:cNvPr id="416" name="Google Shape;416;p53"/>
          <p:cNvSpPr txBox="1"/>
          <p:nvPr>
            <p:ph idx="1" type="body"/>
          </p:nvPr>
        </p:nvSpPr>
        <p:spPr>
          <a:xfrm>
            <a:off x="244450" y="1422075"/>
            <a:ext cx="2457300" cy="969900"/>
          </a:xfrm>
          <a:prstGeom prst="rect">
            <a:avLst/>
          </a:prstGeom>
          <a:solidFill>
            <a:srgbClr val="C27BA0"/>
          </a:solidFill>
          <a:ln>
            <a:noFill/>
          </a:ln>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n" sz="1400">
                <a:solidFill>
                  <a:srgbClr val="FFFFFF"/>
                </a:solidFill>
              </a:rPr>
              <a:t>MEHER JYOTHI </a:t>
            </a:r>
            <a:r>
              <a:rPr b="1" lang="en" sz="1400">
                <a:solidFill>
                  <a:srgbClr val="FFFFFF"/>
                </a:solidFill>
              </a:rPr>
              <a:t>KARPURAPU</a:t>
            </a:r>
            <a:endParaRPr b="1" sz="1400">
              <a:solidFill>
                <a:srgbClr val="FFFFFF"/>
              </a:solidFill>
            </a:endParaRPr>
          </a:p>
          <a:p>
            <a:pPr indent="0" lvl="0" marL="0" rtl="0" algn="l">
              <a:spcBef>
                <a:spcPts val="0"/>
              </a:spcBef>
              <a:spcAft>
                <a:spcPts val="0"/>
              </a:spcAft>
              <a:buNone/>
            </a:pPr>
            <a:r>
              <a:rPr b="1" lang="en" sz="1400">
                <a:solidFill>
                  <a:srgbClr val="FFFFFF"/>
                </a:solidFill>
              </a:rPr>
              <a:t>STUDENT ID (110070739)</a:t>
            </a:r>
            <a:endParaRPr b="1" sz="1400">
              <a:solidFill>
                <a:srgbClr val="FFFFFF"/>
              </a:solidFill>
            </a:endParaRPr>
          </a:p>
          <a:p>
            <a:pPr indent="0" lvl="0" marL="0" rtl="0" algn="l">
              <a:spcBef>
                <a:spcPts val="0"/>
              </a:spcBef>
              <a:spcAft>
                <a:spcPts val="0"/>
              </a:spcAft>
              <a:buNone/>
            </a:pPr>
            <a:r>
              <a:rPr b="1" lang="en" sz="1400">
                <a:solidFill>
                  <a:srgbClr val="FFFFFF"/>
                </a:solidFill>
              </a:rPr>
              <a:t>karpura@uwindsor.ca</a:t>
            </a:r>
            <a:endParaRPr b="1" sz="1400">
              <a:solidFill>
                <a:srgbClr val="FFFFFF"/>
              </a:solidFill>
            </a:endParaRPr>
          </a:p>
        </p:txBody>
      </p:sp>
      <p:sp>
        <p:nvSpPr>
          <p:cNvPr id="417" name="Google Shape;417;p53"/>
          <p:cNvSpPr txBox="1"/>
          <p:nvPr>
            <p:ph idx="1" type="body"/>
          </p:nvPr>
        </p:nvSpPr>
        <p:spPr>
          <a:xfrm>
            <a:off x="244450" y="2503850"/>
            <a:ext cx="2457300" cy="969900"/>
          </a:xfrm>
          <a:prstGeom prst="rect">
            <a:avLst/>
          </a:prstGeom>
          <a:solidFill>
            <a:srgbClr val="8E7CC3"/>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FFFFFF"/>
                </a:solidFill>
              </a:rPr>
              <a:t>JANANI SURESH KUMAR</a:t>
            </a:r>
            <a:endParaRPr b="1" sz="1400">
              <a:solidFill>
                <a:srgbClr val="FFFFFF"/>
              </a:solidFill>
            </a:endParaRPr>
          </a:p>
          <a:p>
            <a:pPr indent="0" lvl="0" marL="0" rtl="0" algn="l">
              <a:spcBef>
                <a:spcPts val="0"/>
              </a:spcBef>
              <a:spcAft>
                <a:spcPts val="0"/>
              </a:spcAft>
              <a:buNone/>
            </a:pPr>
            <a:r>
              <a:rPr b="1" lang="en" sz="1400">
                <a:solidFill>
                  <a:srgbClr val="FFFFFF"/>
                </a:solidFill>
              </a:rPr>
              <a:t>STUDENT ID (110071944)</a:t>
            </a:r>
            <a:endParaRPr b="1" sz="1400">
              <a:solidFill>
                <a:srgbClr val="FFFFFF"/>
              </a:solidFill>
            </a:endParaRPr>
          </a:p>
          <a:p>
            <a:pPr indent="0" lvl="0" marL="0" rtl="0" algn="l">
              <a:spcBef>
                <a:spcPts val="0"/>
              </a:spcBef>
              <a:spcAft>
                <a:spcPts val="0"/>
              </a:spcAft>
              <a:buNone/>
            </a:pPr>
            <a:r>
              <a:rPr b="1" lang="en" sz="1400">
                <a:solidFill>
                  <a:srgbClr val="FFFFFF"/>
                </a:solidFill>
              </a:rPr>
              <a:t>sureshkj@uwindsor.ca</a:t>
            </a:r>
            <a:endParaRPr b="1" sz="1400">
              <a:solidFill>
                <a:srgbClr val="FFFFFF"/>
              </a:solidFill>
            </a:endParaRPr>
          </a:p>
        </p:txBody>
      </p:sp>
      <p:sp>
        <p:nvSpPr>
          <p:cNvPr id="418" name="Google Shape;418;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of Machine Learning</a:t>
            </a:r>
            <a:endParaRPr/>
          </a:p>
        </p:txBody>
      </p:sp>
      <p:sp>
        <p:nvSpPr>
          <p:cNvPr id="115" name="Google Shape;115;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600"/>
              </a:spcBef>
              <a:spcAft>
                <a:spcPts val="0"/>
              </a:spcAft>
              <a:buNone/>
            </a:pPr>
            <a:r>
              <a:rPr lang="en" sz="1400">
                <a:solidFill>
                  <a:srgbClr val="000000"/>
                </a:solidFill>
              </a:rPr>
              <a:t>With the essence of machine learning, the system can be designed which will accurately predict where the user will book for the first time and subsequently decrease the average booking time and improvise the booking experience. Airbnb can meaningfully utilize it to better personalize their marketing tactics and increase its booking rates.</a:t>
            </a:r>
            <a:endParaRPr sz="1400"/>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Solution</a:t>
            </a:r>
            <a:endParaRPr/>
          </a:p>
        </p:txBody>
      </p:sp>
      <p:sp>
        <p:nvSpPr>
          <p:cNvPr id="122" name="Google Shape;122;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600"/>
              </a:spcBef>
              <a:spcAft>
                <a:spcPts val="0"/>
              </a:spcAft>
              <a:buNone/>
            </a:pPr>
            <a:r>
              <a:rPr lang="en" sz="1400">
                <a:solidFill>
                  <a:srgbClr val="000000"/>
                </a:solidFill>
              </a:rPr>
              <a:t>To begin with, we analyze the dataset by visualizing different features. We perform data cleaning and preprocessing by imputing missing values and outliers. Then, feature selection is done by plotting the correlation graph and dimensionality is reduced using Principal Component Analysis (PCA). For model selection, we utilize supervised learning algorithms. Based on imbalance in data, we perform resampling of the dataset. We select five models based on different factors then analyze and compare the performances of each of these algorithms. We optimize these algorithms by tuning their hyper parameters and evaluate the performance using f1 score and confusion matrix.</a:t>
            </a:r>
            <a:endParaRPr sz="1400"/>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rPr lang="en" sz="1400">
                <a:solidFill>
                  <a:srgbClr val="000000"/>
                </a:solidFill>
              </a:rPr>
              <a:t>This airbnb dataset is featured in the Kaggle competition for the New User Bookings competition. It includes 5 datasets to help with the prediction of the travel destination country. </a:t>
            </a:r>
            <a:endParaRPr sz="1400">
              <a:solidFill>
                <a:srgbClr val="000000"/>
              </a:solidFill>
            </a:endParaRPr>
          </a:p>
          <a:p>
            <a:pPr indent="0" lvl="0" marL="0" rtl="0" algn="just">
              <a:lnSpc>
                <a:spcPct val="100000"/>
              </a:lnSpc>
              <a:spcBef>
                <a:spcPts val="600"/>
              </a:spcBef>
              <a:spcAft>
                <a:spcPts val="0"/>
              </a:spcAft>
              <a:buNone/>
            </a:pPr>
            <a:r>
              <a:rPr lang="en" sz="1400">
                <a:solidFill>
                  <a:srgbClr val="000000"/>
                </a:solidFill>
              </a:rPr>
              <a:t>This dataset includes information like demographics of specified countries, users web session records and some summary statistics.</a:t>
            </a:r>
            <a:endParaRPr sz="1400">
              <a:solidFill>
                <a:srgbClr val="000000"/>
              </a:solidFill>
            </a:endParaRPr>
          </a:p>
          <a:p>
            <a:pPr indent="0" lvl="0" marL="0" rtl="0" algn="just">
              <a:lnSpc>
                <a:spcPct val="100000"/>
              </a:lnSpc>
              <a:spcBef>
                <a:spcPts val="600"/>
              </a:spcBef>
              <a:spcAft>
                <a:spcPts val="0"/>
              </a:spcAft>
              <a:buNone/>
            </a:pPr>
            <a:r>
              <a:rPr lang="en" sz="1400">
                <a:solidFill>
                  <a:srgbClr val="000000"/>
                </a:solidFill>
              </a:rPr>
              <a:t>All information is captured in five files:</a:t>
            </a:r>
            <a:endParaRPr sz="1400">
              <a:solidFill>
                <a:srgbClr val="000000"/>
              </a:solidFill>
            </a:endParaRPr>
          </a:p>
          <a:p>
            <a:pPr indent="-317500" lvl="0" marL="457200" rtl="0" algn="just">
              <a:lnSpc>
                <a:spcPct val="100000"/>
              </a:lnSpc>
              <a:spcBef>
                <a:spcPts val="300"/>
              </a:spcBef>
              <a:spcAft>
                <a:spcPts val="0"/>
              </a:spcAft>
              <a:buClr>
                <a:srgbClr val="000000"/>
              </a:buClr>
              <a:buSzPts val="1400"/>
              <a:buFont typeface="Lato"/>
              <a:buChar char="●"/>
            </a:pPr>
            <a:r>
              <a:rPr lang="en" sz="1400">
                <a:solidFill>
                  <a:srgbClr val="000000"/>
                </a:solidFill>
              </a:rPr>
              <a:t>Train_users.csv</a:t>
            </a:r>
            <a:endParaRPr sz="1400">
              <a:solidFill>
                <a:srgbClr val="000000"/>
              </a:solidFill>
            </a:endParaRPr>
          </a:p>
          <a:p>
            <a:pPr indent="-317500" lvl="0" marL="457200" rtl="0" algn="just">
              <a:lnSpc>
                <a:spcPct val="100000"/>
              </a:lnSpc>
              <a:spcBef>
                <a:spcPts val="0"/>
              </a:spcBef>
              <a:spcAft>
                <a:spcPts val="0"/>
              </a:spcAft>
              <a:buClr>
                <a:srgbClr val="000000"/>
              </a:buClr>
              <a:buSzPts val="1400"/>
              <a:buFont typeface="Lato"/>
              <a:buChar char="●"/>
            </a:pPr>
            <a:r>
              <a:rPr lang="en" sz="1400">
                <a:solidFill>
                  <a:srgbClr val="000000"/>
                </a:solidFill>
              </a:rPr>
              <a:t>Test_users.csv</a:t>
            </a:r>
            <a:endParaRPr sz="1400">
              <a:solidFill>
                <a:srgbClr val="000000"/>
              </a:solidFill>
            </a:endParaRPr>
          </a:p>
          <a:p>
            <a:pPr indent="-317500" lvl="0" marL="457200" rtl="0" algn="just">
              <a:lnSpc>
                <a:spcPct val="100000"/>
              </a:lnSpc>
              <a:spcBef>
                <a:spcPts val="0"/>
              </a:spcBef>
              <a:spcAft>
                <a:spcPts val="0"/>
              </a:spcAft>
              <a:buClr>
                <a:srgbClr val="000000"/>
              </a:buClr>
              <a:buSzPts val="1400"/>
              <a:buFont typeface="Lato"/>
              <a:buChar char="●"/>
            </a:pPr>
            <a:r>
              <a:rPr lang="en" sz="1400">
                <a:solidFill>
                  <a:srgbClr val="000000"/>
                </a:solidFill>
              </a:rPr>
              <a:t>Sessions.csv</a:t>
            </a:r>
            <a:endParaRPr sz="1400">
              <a:solidFill>
                <a:srgbClr val="000000"/>
              </a:solidFill>
            </a:endParaRPr>
          </a:p>
          <a:p>
            <a:pPr indent="-317500" lvl="0" marL="457200" rtl="0" algn="just">
              <a:lnSpc>
                <a:spcPct val="100000"/>
              </a:lnSpc>
              <a:spcBef>
                <a:spcPts val="0"/>
              </a:spcBef>
              <a:spcAft>
                <a:spcPts val="0"/>
              </a:spcAft>
              <a:buClr>
                <a:srgbClr val="000000"/>
              </a:buClr>
              <a:buSzPts val="1400"/>
              <a:buFont typeface="Lato"/>
              <a:buChar char="●"/>
            </a:pPr>
            <a:r>
              <a:rPr lang="en" sz="1400">
                <a:solidFill>
                  <a:srgbClr val="000000"/>
                </a:solidFill>
              </a:rPr>
              <a:t>Countries.csv</a:t>
            </a:r>
            <a:endParaRPr sz="1400">
              <a:solidFill>
                <a:srgbClr val="000000"/>
              </a:solidFill>
            </a:endParaRPr>
          </a:p>
          <a:p>
            <a:pPr indent="-317500" lvl="0" marL="457200" rtl="0" algn="just">
              <a:lnSpc>
                <a:spcPct val="100000"/>
              </a:lnSpc>
              <a:spcBef>
                <a:spcPts val="0"/>
              </a:spcBef>
              <a:spcAft>
                <a:spcPts val="0"/>
              </a:spcAft>
              <a:buClr>
                <a:srgbClr val="000000"/>
              </a:buClr>
              <a:buSzPts val="1400"/>
              <a:buFont typeface="Lato"/>
              <a:buChar char="●"/>
            </a:pPr>
            <a:r>
              <a:rPr lang="en" sz="1400">
                <a:solidFill>
                  <a:srgbClr val="000000"/>
                </a:solidFill>
              </a:rPr>
              <a:t>Age_gender_bkts.csv</a:t>
            </a:r>
            <a:endParaRPr sz="1400">
              <a:solidFill>
                <a:srgbClr val="000000"/>
              </a:solidFill>
            </a:endParaRPr>
          </a:p>
          <a:p>
            <a:pPr indent="0" lvl="0" marL="0" rtl="0" algn="just">
              <a:lnSpc>
                <a:spcPct val="100000"/>
              </a:lnSpc>
              <a:spcBef>
                <a:spcPts val="300"/>
              </a:spcBef>
              <a:spcAft>
                <a:spcPts val="300"/>
              </a:spcAft>
              <a:buNone/>
            </a:pPr>
            <a:r>
              <a:t/>
            </a:r>
            <a:endParaRPr sz="1400">
              <a:solidFill>
                <a:srgbClr val="000000"/>
              </a:solidFill>
            </a:endParaRPr>
          </a:p>
        </p:txBody>
      </p:sp>
      <p:sp>
        <p:nvSpPr>
          <p:cNvPr id="130" name="Google Shape;130;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6" name="Google Shape;136;p20"/>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137" name="Google Shape;137;p20"/>
          <p:cNvPicPr preferRelativeResize="0"/>
          <p:nvPr/>
        </p:nvPicPr>
        <p:blipFill>
          <a:blip r:embed="rId3">
            <a:alphaModFix/>
          </a:blip>
          <a:stretch>
            <a:fillRect/>
          </a:stretch>
        </p:blipFill>
        <p:spPr>
          <a:xfrm>
            <a:off x="75000" y="1318025"/>
            <a:ext cx="4497000" cy="3202475"/>
          </a:xfrm>
          <a:prstGeom prst="rect">
            <a:avLst/>
          </a:prstGeom>
          <a:noFill/>
          <a:ln>
            <a:noFill/>
          </a:ln>
        </p:spPr>
      </p:pic>
      <p:pic>
        <p:nvPicPr>
          <p:cNvPr id="138" name="Google Shape;138;p20"/>
          <p:cNvPicPr preferRelativeResize="0"/>
          <p:nvPr/>
        </p:nvPicPr>
        <p:blipFill rotWithShape="1">
          <a:blip r:embed="rId4">
            <a:alphaModFix/>
          </a:blip>
          <a:srcRect b="11374" l="0" r="0" t="10181"/>
          <a:stretch/>
        </p:blipFill>
        <p:spPr>
          <a:xfrm>
            <a:off x="4572000" y="1398838"/>
            <a:ext cx="4407700" cy="3040850"/>
          </a:xfrm>
          <a:prstGeom prst="rect">
            <a:avLst/>
          </a:prstGeom>
          <a:noFill/>
          <a:ln>
            <a:noFill/>
          </a:ln>
        </p:spPr>
      </p:pic>
      <p:sp>
        <p:nvSpPr>
          <p:cNvPr id="139" name="Google Shape;139;p20"/>
          <p:cNvSpPr txBox="1"/>
          <p:nvPr/>
        </p:nvSpPr>
        <p:spPr>
          <a:xfrm>
            <a:off x="951300" y="4597000"/>
            <a:ext cx="27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1 Distribution of destination countries</a:t>
            </a:r>
            <a:endParaRPr b="1" sz="1000">
              <a:latin typeface="Lato"/>
              <a:ea typeface="Lato"/>
              <a:cs typeface="Lato"/>
              <a:sym typeface="Lato"/>
            </a:endParaRPr>
          </a:p>
        </p:txBody>
      </p:sp>
      <p:sp>
        <p:nvSpPr>
          <p:cNvPr id="140" name="Google Shape;140;p20"/>
          <p:cNvSpPr txBox="1"/>
          <p:nvPr/>
        </p:nvSpPr>
        <p:spPr>
          <a:xfrm>
            <a:off x="5806100" y="4597000"/>
            <a:ext cx="193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2 </a:t>
            </a:r>
            <a:r>
              <a:rPr b="1" lang="en" sz="1000">
                <a:latin typeface="Lato"/>
                <a:ea typeface="Lato"/>
                <a:cs typeface="Lato"/>
                <a:sym typeface="Lato"/>
              </a:rPr>
              <a:t>Distribution of gender</a:t>
            </a:r>
            <a:endParaRPr b="1" sz="1000">
              <a:latin typeface="Lato"/>
              <a:ea typeface="Lato"/>
              <a:cs typeface="Lato"/>
              <a:sym typeface="Lato"/>
            </a:endParaRPr>
          </a:p>
        </p:txBody>
      </p:sp>
      <p:sp>
        <p:nvSpPr>
          <p:cNvPr id="141" name="Google Shape;141;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Pruning</a:t>
            </a:r>
            <a:endParaRPr/>
          </a:p>
        </p:txBody>
      </p:sp>
      <p:sp>
        <p:nvSpPr>
          <p:cNvPr id="147" name="Google Shape;147;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lnSpc>
                <a:spcPct val="120000"/>
              </a:lnSpc>
              <a:spcBef>
                <a:spcPts val="0"/>
              </a:spcBef>
              <a:spcAft>
                <a:spcPts val="0"/>
              </a:spcAft>
              <a:buNone/>
            </a:pPr>
            <a:r>
              <a:rPr lang="en" sz="1400">
                <a:solidFill>
                  <a:srgbClr val="000000"/>
                </a:solidFill>
              </a:rPr>
              <a:t>Data Pruning is one of the techniques used for removing unused parameters to solve overfitting problems.</a:t>
            </a:r>
            <a:endParaRPr sz="1400">
              <a:solidFill>
                <a:srgbClr val="000000"/>
              </a:solidFill>
            </a:endParaRPr>
          </a:p>
          <a:p>
            <a:pPr indent="0" lvl="0" marL="0" rtl="0" algn="just">
              <a:lnSpc>
                <a:spcPct val="120000"/>
              </a:lnSpc>
              <a:spcBef>
                <a:spcPts val="0"/>
              </a:spcBef>
              <a:spcAft>
                <a:spcPts val="0"/>
              </a:spcAft>
              <a:buNone/>
            </a:pPr>
            <a:r>
              <a:rPr lang="en" sz="1400">
                <a:solidFill>
                  <a:srgbClr val="000000"/>
                </a:solidFill>
              </a:rPr>
              <a:t>The session_csv dataset has 6 columns user_id, action, action_type, action_detail, device_type and secs_elapsed. We aggregate action_detail and action_type for each user.</a:t>
            </a:r>
            <a:endParaRPr sz="1400">
              <a:solidFill>
                <a:srgbClr val="000000"/>
              </a:solidFill>
            </a:endParaRPr>
          </a:p>
          <a:p>
            <a:pPr indent="0" lvl="0" marL="0" rtl="0" algn="just">
              <a:lnSpc>
                <a:spcPct val="120000"/>
              </a:lnSpc>
              <a:spcBef>
                <a:spcPts val="0"/>
              </a:spcBef>
              <a:spcAft>
                <a:spcPts val="0"/>
              </a:spcAft>
              <a:buNone/>
            </a:pPr>
            <a:r>
              <a:t/>
            </a:r>
            <a:endParaRPr sz="1400">
              <a:solidFill>
                <a:srgbClr val="000000"/>
              </a:solidFill>
            </a:endParaRPr>
          </a:p>
          <a:p>
            <a:pPr indent="0" lvl="0" marL="0" rtl="0" algn="just">
              <a:lnSpc>
                <a:spcPct val="120000"/>
              </a:lnSpc>
              <a:spcBef>
                <a:spcPts val="0"/>
              </a:spcBef>
              <a:spcAft>
                <a:spcPts val="0"/>
              </a:spcAft>
              <a:buNone/>
            </a:pPr>
            <a:r>
              <a:t/>
            </a:r>
            <a:endParaRPr sz="1400">
              <a:solidFill>
                <a:srgbClr val="000000"/>
              </a:solidFill>
            </a:endParaRPr>
          </a:p>
        </p:txBody>
      </p:sp>
      <p:pic>
        <p:nvPicPr>
          <p:cNvPr id="148" name="Google Shape;148;p21"/>
          <p:cNvPicPr preferRelativeResize="0"/>
          <p:nvPr/>
        </p:nvPicPr>
        <p:blipFill>
          <a:blip r:embed="rId3">
            <a:alphaModFix/>
          </a:blip>
          <a:stretch>
            <a:fillRect/>
          </a:stretch>
        </p:blipFill>
        <p:spPr>
          <a:xfrm>
            <a:off x="332325" y="3292250"/>
            <a:ext cx="4345000" cy="1403600"/>
          </a:xfrm>
          <a:prstGeom prst="rect">
            <a:avLst/>
          </a:prstGeom>
          <a:noFill/>
          <a:ln>
            <a:noFill/>
          </a:ln>
        </p:spPr>
      </p:pic>
      <p:pic>
        <p:nvPicPr>
          <p:cNvPr id="149" name="Google Shape;149;p21"/>
          <p:cNvPicPr preferRelativeResize="0"/>
          <p:nvPr/>
        </p:nvPicPr>
        <p:blipFill>
          <a:blip r:embed="rId4">
            <a:alphaModFix/>
          </a:blip>
          <a:stretch>
            <a:fillRect/>
          </a:stretch>
        </p:blipFill>
        <p:spPr>
          <a:xfrm>
            <a:off x="4979175" y="3292250"/>
            <a:ext cx="3794893" cy="1304750"/>
          </a:xfrm>
          <a:prstGeom prst="rect">
            <a:avLst/>
          </a:prstGeom>
          <a:noFill/>
          <a:ln>
            <a:noFill/>
          </a:ln>
        </p:spPr>
      </p:pic>
      <p:sp>
        <p:nvSpPr>
          <p:cNvPr id="150" name="Google Shape;150;p21"/>
          <p:cNvSpPr txBox="1"/>
          <p:nvPr/>
        </p:nvSpPr>
        <p:spPr>
          <a:xfrm>
            <a:off x="1359688" y="4676200"/>
            <a:ext cx="274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Figure 3 </a:t>
            </a:r>
            <a:r>
              <a:rPr b="1" lang="en" sz="1000">
                <a:latin typeface="Lato"/>
                <a:ea typeface="Lato"/>
                <a:cs typeface="Lato"/>
                <a:sym typeface="Lato"/>
              </a:rPr>
              <a:t> sessions.csv before pruning</a:t>
            </a:r>
            <a:endParaRPr b="1" sz="1000">
              <a:latin typeface="Lato"/>
              <a:ea typeface="Lato"/>
              <a:cs typeface="Lato"/>
              <a:sym typeface="Lato"/>
            </a:endParaRPr>
          </a:p>
        </p:txBody>
      </p:sp>
      <p:sp>
        <p:nvSpPr>
          <p:cNvPr id="151" name="Google Shape;151;p21"/>
          <p:cNvSpPr txBox="1"/>
          <p:nvPr/>
        </p:nvSpPr>
        <p:spPr>
          <a:xfrm>
            <a:off x="5293700" y="4676200"/>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1000">
                <a:latin typeface="Lato"/>
                <a:ea typeface="Lato"/>
                <a:cs typeface="Lato"/>
                <a:sym typeface="Lato"/>
              </a:rPr>
              <a:t> Figure 4 sessions.csv before pruning</a:t>
            </a:r>
            <a:endParaRPr b="1" sz="1000">
              <a:latin typeface="Lato"/>
              <a:ea typeface="Lato"/>
              <a:cs typeface="Lato"/>
              <a:sym typeface="Lato"/>
            </a:endParaRPr>
          </a:p>
        </p:txBody>
      </p:sp>
      <p:sp>
        <p:nvSpPr>
          <p:cNvPr id="152" name="Google Shape;152;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